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66" r:id="rId4"/>
    <p:sldId id="257" r:id="rId5"/>
    <p:sldId id="259" r:id="rId6"/>
    <p:sldId id="258" r:id="rId7"/>
    <p:sldId id="279" r:id="rId8"/>
    <p:sldId id="282" r:id="rId9"/>
    <p:sldId id="280" r:id="rId10"/>
    <p:sldId id="264" r:id="rId11"/>
    <p:sldId id="277" r:id="rId12"/>
    <p:sldId id="278" r:id="rId13"/>
    <p:sldId id="265" r:id="rId14"/>
    <p:sldId id="271" r:id="rId15"/>
    <p:sldId id="273" r:id="rId16"/>
    <p:sldId id="272" r:id="rId17"/>
    <p:sldId id="263" r:id="rId18"/>
    <p:sldId id="275" r:id="rId19"/>
    <p:sldId id="276" r:id="rId20"/>
    <p:sldId id="267" r:id="rId21"/>
    <p:sldId id="268" r:id="rId22"/>
    <p:sldId id="269" r:id="rId23"/>
    <p:sldId id="270" r:id="rId24"/>
    <p:sldId id="287" r:id="rId25"/>
    <p:sldId id="281" r:id="rId26"/>
    <p:sldId id="284" r:id="rId27"/>
    <p:sldId id="285" r:id="rId28"/>
    <p:sldId id="274" r:id="rId29"/>
    <p:sldId id="289"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p:scale>
          <a:sx n="75" d="100"/>
          <a:sy n="75" d="100"/>
        </p:scale>
        <p:origin x="245"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AB29CB-CAF4-4774-8B5F-1E87ACB59D9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F5C04F2-6A0B-418C-AD1C-16841175C58F}">
      <dgm:prSet/>
      <dgm:spPr/>
      <dgm:t>
        <a:bodyPr/>
        <a:lstStyle/>
        <a:p>
          <a:pPr>
            <a:lnSpc>
              <a:spcPct val="100000"/>
            </a:lnSpc>
          </a:pPr>
          <a:r>
            <a:rPr lang="en-US"/>
            <a:t>Help our main character/s, Hip&amp;Hop, to save his homeland, The magical Forest and defeat the evil Alvan. </a:t>
          </a:r>
        </a:p>
      </dgm:t>
    </dgm:pt>
    <dgm:pt modelId="{3245980D-EA8D-49D0-99D3-BF747DEA2D3E}" type="parTrans" cxnId="{BBE10234-EC5C-4981-BBFD-85BEBDAC7AD8}">
      <dgm:prSet/>
      <dgm:spPr/>
      <dgm:t>
        <a:bodyPr/>
        <a:lstStyle/>
        <a:p>
          <a:endParaRPr lang="en-US"/>
        </a:p>
      </dgm:t>
    </dgm:pt>
    <dgm:pt modelId="{75D610F5-7818-417E-B024-310FD3FED3DE}" type="sibTrans" cxnId="{BBE10234-EC5C-4981-BBFD-85BEBDAC7AD8}">
      <dgm:prSet/>
      <dgm:spPr/>
      <dgm:t>
        <a:bodyPr/>
        <a:lstStyle/>
        <a:p>
          <a:pPr>
            <a:lnSpc>
              <a:spcPct val="100000"/>
            </a:lnSpc>
          </a:pPr>
          <a:endParaRPr lang="en-US"/>
        </a:p>
      </dgm:t>
    </dgm:pt>
    <dgm:pt modelId="{5DA1ACBC-B6E4-4555-97D0-36D95E8FA954}">
      <dgm:prSet/>
      <dgm:spPr/>
      <dgm:t>
        <a:bodyPr/>
        <a:lstStyle/>
        <a:p>
          <a:pPr>
            <a:lnSpc>
              <a:spcPct val="100000"/>
            </a:lnSpc>
          </a:pPr>
          <a:r>
            <a:rPr lang="en-US"/>
            <a:t>Escape dungeons</a:t>
          </a:r>
        </a:p>
      </dgm:t>
    </dgm:pt>
    <dgm:pt modelId="{4F3B40BC-5B96-427D-A5EE-D420E9CDB2D0}" type="parTrans" cxnId="{3A18686D-B9DA-4EA1-8FC3-04211BB46052}">
      <dgm:prSet/>
      <dgm:spPr/>
      <dgm:t>
        <a:bodyPr/>
        <a:lstStyle/>
        <a:p>
          <a:endParaRPr lang="en-US"/>
        </a:p>
      </dgm:t>
    </dgm:pt>
    <dgm:pt modelId="{B335FBCA-D23D-456B-B4A3-9778B8165615}" type="sibTrans" cxnId="{3A18686D-B9DA-4EA1-8FC3-04211BB46052}">
      <dgm:prSet/>
      <dgm:spPr/>
      <dgm:t>
        <a:bodyPr/>
        <a:lstStyle/>
        <a:p>
          <a:pPr>
            <a:lnSpc>
              <a:spcPct val="100000"/>
            </a:lnSpc>
          </a:pPr>
          <a:endParaRPr lang="en-US"/>
        </a:p>
      </dgm:t>
    </dgm:pt>
    <dgm:pt modelId="{D4555B4F-6D56-494F-A0EF-93BC55C1D969}">
      <dgm:prSet/>
      <dgm:spPr/>
      <dgm:t>
        <a:bodyPr/>
        <a:lstStyle/>
        <a:p>
          <a:pPr>
            <a:lnSpc>
              <a:spcPct val="100000"/>
            </a:lnSpc>
          </a:pPr>
          <a:r>
            <a:rPr lang="en-US"/>
            <a:t>Do quests and gain XP to level up your stats.</a:t>
          </a:r>
        </a:p>
      </dgm:t>
    </dgm:pt>
    <dgm:pt modelId="{8669B031-C09D-48E6-9401-618E8281C157}" type="parTrans" cxnId="{86F12A3E-F5E8-4B7B-A8A0-9B762D5D282A}">
      <dgm:prSet/>
      <dgm:spPr/>
      <dgm:t>
        <a:bodyPr/>
        <a:lstStyle/>
        <a:p>
          <a:endParaRPr lang="en-US"/>
        </a:p>
      </dgm:t>
    </dgm:pt>
    <dgm:pt modelId="{BFC283EF-40C3-4CBD-9292-A23674DDB2D6}" type="sibTrans" cxnId="{86F12A3E-F5E8-4B7B-A8A0-9B762D5D282A}">
      <dgm:prSet/>
      <dgm:spPr/>
      <dgm:t>
        <a:bodyPr/>
        <a:lstStyle/>
        <a:p>
          <a:pPr>
            <a:lnSpc>
              <a:spcPct val="100000"/>
            </a:lnSpc>
          </a:pPr>
          <a:endParaRPr lang="en-US"/>
        </a:p>
      </dgm:t>
    </dgm:pt>
    <dgm:pt modelId="{359E3513-A865-4676-A4C8-2F2A811AD715}">
      <dgm:prSet/>
      <dgm:spPr/>
      <dgm:t>
        <a:bodyPr/>
        <a:lstStyle/>
        <a:p>
          <a:pPr>
            <a:lnSpc>
              <a:spcPct val="100000"/>
            </a:lnSpc>
          </a:pPr>
          <a:r>
            <a:rPr lang="en-US"/>
            <a:t>Make new friendships</a:t>
          </a:r>
        </a:p>
      </dgm:t>
    </dgm:pt>
    <dgm:pt modelId="{DFA66A00-7168-4C0B-A305-2872746C224F}" type="parTrans" cxnId="{D829954E-CBB7-49F7-A952-0DD480F07A87}">
      <dgm:prSet/>
      <dgm:spPr/>
      <dgm:t>
        <a:bodyPr/>
        <a:lstStyle/>
        <a:p>
          <a:endParaRPr lang="en-US"/>
        </a:p>
      </dgm:t>
    </dgm:pt>
    <dgm:pt modelId="{D0680A58-8466-403E-8D07-B964E05A0D3C}" type="sibTrans" cxnId="{D829954E-CBB7-49F7-A952-0DD480F07A87}">
      <dgm:prSet/>
      <dgm:spPr/>
      <dgm:t>
        <a:bodyPr/>
        <a:lstStyle/>
        <a:p>
          <a:pPr>
            <a:lnSpc>
              <a:spcPct val="100000"/>
            </a:lnSpc>
          </a:pPr>
          <a:endParaRPr lang="en-US"/>
        </a:p>
      </dgm:t>
    </dgm:pt>
    <dgm:pt modelId="{4F5C492C-BCEE-4F6A-BCA6-38B01CEA6405}">
      <dgm:prSet/>
      <dgm:spPr/>
      <dgm:t>
        <a:bodyPr/>
        <a:lstStyle/>
        <a:p>
          <a:pPr>
            <a:lnSpc>
              <a:spcPct val="100000"/>
            </a:lnSpc>
          </a:pPr>
          <a:r>
            <a:rPr lang="en-US"/>
            <a:t>Improve your combat skills</a:t>
          </a:r>
        </a:p>
      </dgm:t>
    </dgm:pt>
    <dgm:pt modelId="{166A607E-3C71-4E67-AB7B-46938C1C6C1D}" type="parTrans" cxnId="{613C2004-3875-4D52-B157-713018FE0F8B}">
      <dgm:prSet/>
      <dgm:spPr/>
      <dgm:t>
        <a:bodyPr/>
        <a:lstStyle/>
        <a:p>
          <a:endParaRPr lang="en-US"/>
        </a:p>
      </dgm:t>
    </dgm:pt>
    <dgm:pt modelId="{1E0B3B75-FF8F-4DB4-BB4C-0E57CE838AA2}" type="sibTrans" cxnId="{613C2004-3875-4D52-B157-713018FE0F8B}">
      <dgm:prSet/>
      <dgm:spPr/>
      <dgm:t>
        <a:bodyPr/>
        <a:lstStyle/>
        <a:p>
          <a:endParaRPr lang="en-US"/>
        </a:p>
      </dgm:t>
    </dgm:pt>
    <dgm:pt modelId="{CB91DBAA-468C-42AE-B27B-7276DCCB2B95}" type="pres">
      <dgm:prSet presAssocID="{30AB29CB-CAF4-4774-8B5F-1E87ACB59D9B}" presName="root" presStyleCnt="0">
        <dgm:presLayoutVars>
          <dgm:dir/>
          <dgm:resizeHandles val="exact"/>
        </dgm:presLayoutVars>
      </dgm:prSet>
      <dgm:spPr/>
    </dgm:pt>
    <dgm:pt modelId="{95D0922D-BC8C-4C1C-93F7-AD6CC3E86BE3}" type="pres">
      <dgm:prSet presAssocID="{30AB29CB-CAF4-4774-8B5F-1E87ACB59D9B}" presName="container" presStyleCnt="0">
        <dgm:presLayoutVars>
          <dgm:dir/>
          <dgm:resizeHandles val="exact"/>
        </dgm:presLayoutVars>
      </dgm:prSet>
      <dgm:spPr/>
    </dgm:pt>
    <dgm:pt modelId="{BDDC91FF-637D-4774-B918-EC94EC80D44A}" type="pres">
      <dgm:prSet presAssocID="{6F5C04F2-6A0B-418C-AD1C-16841175C58F}" presName="compNode" presStyleCnt="0"/>
      <dgm:spPr/>
    </dgm:pt>
    <dgm:pt modelId="{EED2DCF5-EF28-42EE-9CAA-E5AD8E823CDB}" type="pres">
      <dgm:prSet presAssocID="{6F5C04F2-6A0B-418C-AD1C-16841175C58F}" presName="iconBgRect" presStyleLbl="bgShp" presStyleIdx="0" presStyleCnt="5"/>
      <dgm:spPr/>
    </dgm:pt>
    <dgm:pt modelId="{E7750741-08B9-424B-9E44-9954F6A30027}" type="pres">
      <dgm:prSet presAssocID="{6F5C04F2-6A0B-418C-AD1C-16841175C58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est scene"/>
        </a:ext>
      </dgm:extLst>
    </dgm:pt>
    <dgm:pt modelId="{0C3FB63C-F7CC-4BD4-9EF0-4C910FC432C7}" type="pres">
      <dgm:prSet presAssocID="{6F5C04F2-6A0B-418C-AD1C-16841175C58F}" presName="spaceRect" presStyleCnt="0"/>
      <dgm:spPr/>
    </dgm:pt>
    <dgm:pt modelId="{C005C223-423E-468B-B615-6D2518F4F9D2}" type="pres">
      <dgm:prSet presAssocID="{6F5C04F2-6A0B-418C-AD1C-16841175C58F}" presName="textRect" presStyleLbl="revTx" presStyleIdx="0" presStyleCnt="5">
        <dgm:presLayoutVars>
          <dgm:chMax val="1"/>
          <dgm:chPref val="1"/>
        </dgm:presLayoutVars>
      </dgm:prSet>
      <dgm:spPr/>
    </dgm:pt>
    <dgm:pt modelId="{71C4251A-216D-4E50-8345-4AEF217AED26}" type="pres">
      <dgm:prSet presAssocID="{75D610F5-7818-417E-B024-310FD3FED3DE}" presName="sibTrans" presStyleLbl="sibTrans2D1" presStyleIdx="0" presStyleCnt="0"/>
      <dgm:spPr/>
    </dgm:pt>
    <dgm:pt modelId="{B293E50A-B4D8-48FA-AB5A-CA8AD1BB3C28}" type="pres">
      <dgm:prSet presAssocID="{5DA1ACBC-B6E4-4555-97D0-36D95E8FA954}" presName="compNode" presStyleCnt="0"/>
      <dgm:spPr/>
    </dgm:pt>
    <dgm:pt modelId="{01CFD477-FD6F-46A0-A20B-DCEC3F44BABC}" type="pres">
      <dgm:prSet presAssocID="{5DA1ACBC-B6E4-4555-97D0-36D95E8FA954}" presName="iconBgRect" presStyleLbl="bgShp" presStyleIdx="1" presStyleCnt="5"/>
      <dgm:spPr/>
    </dgm:pt>
    <dgm:pt modelId="{37E1C367-1AB3-497D-9EB0-B39F05C865A9}" type="pres">
      <dgm:prSet presAssocID="{5DA1ACBC-B6E4-4555-97D0-36D95E8FA95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nake"/>
        </a:ext>
      </dgm:extLst>
    </dgm:pt>
    <dgm:pt modelId="{1CF71BB4-6EDE-4772-90A2-23F367C2AA79}" type="pres">
      <dgm:prSet presAssocID="{5DA1ACBC-B6E4-4555-97D0-36D95E8FA954}" presName="spaceRect" presStyleCnt="0"/>
      <dgm:spPr/>
    </dgm:pt>
    <dgm:pt modelId="{7015EBB0-38AD-4984-8764-B487AC43E41D}" type="pres">
      <dgm:prSet presAssocID="{5DA1ACBC-B6E4-4555-97D0-36D95E8FA954}" presName="textRect" presStyleLbl="revTx" presStyleIdx="1" presStyleCnt="5">
        <dgm:presLayoutVars>
          <dgm:chMax val="1"/>
          <dgm:chPref val="1"/>
        </dgm:presLayoutVars>
      </dgm:prSet>
      <dgm:spPr/>
    </dgm:pt>
    <dgm:pt modelId="{AE4C9D3A-96F8-4860-8DF6-3DDA11D2AA99}" type="pres">
      <dgm:prSet presAssocID="{B335FBCA-D23D-456B-B4A3-9778B8165615}" presName="sibTrans" presStyleLbl="sibTrans2D1" presStyleIdx="0" presStyleCnt="0"/>
      <dgm:spPr/>
    </dgm:pt>
    <dgm:pt modelId="{4DAABAC9-4D29-4009-B65B-6D04C5D775A3}" type="pres">
      <dgm:prSet presAssocID="{D4555B4F-6D56-494F-A0EF-93BC55C1D969}" presName="compNode" presStyleCnt="0"/>
      <dgm:spPr/>
    </dgm:pt>
    <dgm:pt modelId="{0703E678-7E19-4760-90B4-2C971DC21933}" type="pres">
      <dgm:prSet presAssocID="{D4555B4F-6D56-494F-A0EF-93BC55C1D969}" presName="iconBgRect" presStyleLbl="bgShp" presStyleIdx="2" presStyleCnt="5"/>
      <dgm:spPr/>
    </dgm:pt>
    <dgm:pt modelId="{2377AD1C-26D5-416D-B832-90C5743D4AF3}" type="pres">
      <dgm:prSet presAssocID="{D4555B4F-6D56-494F-A0EF-93BC55C1D96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e chart"/>
        </a:ext>
      </dgm:extLst>
    </dgm:pt>
    <dgm:pt modelId="{118C2D10-E2E9-4813-8D0E-14A4E77FA409}" type="pres">
      <dgm:prSet presAssocID="{D4555B4F-6D56-494F-A0EF-93BC55C1D969}" presName="spaceRect" presStyleCnt="0"/>
      <dgm:spPr/>
    </dgm:pt>
    <dgm:pt modelId="{2DFEA900-AC14-4E53-9709-4726E74F4698}" type="pres">
      <dgm:prSet presAssocID="{D4555B4F-6D56-494F-A0EF-93BC55C1D969}" presName="textRect" presStyleLbl="revTx" presStyleIdx="2" presStyleCnt="5">
        <dgm:presLayoutVars>
          <dgm:chMax val="1"/>
          <dgm:chPref val="1"/>
        </dgm:presLayoutVars>
      </dgm:prSet>
      <dgm:spPr/>
    </dgm:pt>
    <dgm:pt modelId="{F0A233CA-5BD2-4BF9-9E9D-52FE05BDEF7C}" type="pres">
      <dgm:prSet presAssocID="{BFC283EF-40C3-4CBD-9292-A23674DDB2D6}" presName="sibTrans" presStyleLbl="sibTrans2D1" presStyleIdx="0" presStyleCnt="0"/>
      <dgm:spPr/>
    </dgm:pt>
    <dgm:pt modelId="{633B5102-67EF-4072-AB27-63F6B3385BD5}" type="pres">
      <dgm:prSet presAssocID="{359E3513-A865-4676-A4C8-2F2A811AD715}" presName="compNode" presStyleCnt="0"/>
      <dgm:spPr/>
    </dgm:pt>
    <dgm:pt modelId="{7D4DC186-1DC5-4689-89B2-1FF440DEE7A3}" type="pres">
      <dgm:prSet presAssocID="{359E3513-A865-4676-A4C8-2F2A811AD715}" presName="iconBgRect" presStyleLbl="bgShp" presStyleIdx="3" presStyleCnt="5"/>
      <dgm:spPr/>
    </dgm:pt>
    <dgm:pt modelId="{E3C0E96D-8D81-4BBB-B90C-D85609FE95DE}" type="pres">
      <dgm:prSet presAssocID="{359E3513-A865-4676-A4C8-2F2A811AD7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D0BE6824-E89B-4722-8B09-48F30F921849}" type="pres">
      <dgm:prSet presAssocID="{359E3513-A865-4676-A4C8-2F2A811AD715}" presName="spaceRect" presStyleCnt="0"/>
      <dgm:spPr/>
    </dgm:pt>
    <dgm:pt modelId="{EC30FF1E-E768-47AE-89C0-465FE225C534}" type="pres">
      <dgm:prSet presAssocID="{359E3513-A865-4676-A4C8-2F2A811AD715}" presName="textRect" presStyleLbl="revTx" presStyleIdx="3" presStyleCnt="5">
        <dgm:presLayoutVars>
          <dgm:chMax val="1"/>
          <dgm:chPref val="1"/>
        </dgm:presLayoutVars>
      </dgm:prSet>
      <dgm:spPr/>
    </dgm:pt>
    <dgm:pt modelId="{D0461DC1-0AF9-4439-AF07-E0A12BC6EA5C}" type="pres">
      <dgm:prSet presAssocID="{D0680A58-8466-403E-8D07-B964E05A0D3C}" presName="sibTrans" presStyleLbl="sibTrans2D1" presStyleIdx="0" presStyleCnt="0"/>
      <dgm:spPr/>
    </dgm:pt>
    <dgm:pt modelId="{5BE36D76-92FF-4291-AEA8-2607AE784790}" type="pres">
      <dgm:prSet presAssocID="{4F5C492C-BCEE-4F6A-BCA6-38B01CEA6405}" presName="compNode" presStyleCnt="0"/>
      <dgm:spPr/>
    </dgm:pt>
    <dgm:pt modelId="{6745F875-D697-40F3-8B62-C8244D3B965A}" type="pres">
      <dgm:prSet presAssocID="{4F5C492C-BCEE-4F6A-BCA6-38B01CEA6405}" presName="iconBgRect" presStyleLbl="bgShp" presStyleIdx="4" presStyleCnt="5"/>
      <dgm:spPr/>
    </dgm:pt>
    <dgm:pt modelId="{7BCC9964-5BCE-4661-9B55-01B7244DE781}" type="pres">
      <dgm:prSet presAssocID="{4F5C492C-BCEE-4F6A-BCA6-38B01CEA640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5C914738-8834-49F0-81A1-37224751316B}" type="pres">
      <dgm:prSet presAssocID="{4F5C492C-BCEE-4F6A-BCA6-38B01CEA6405}" presName="spaceRect" presStyleCnt="0"/>
      <dgm:spPr/>
    </dgm:pt>
    <dgm:pt modelId="{DBD559D1-FED1-48BD-96F3-D0F0B4B1EFE1}" type="pres">
      <dgm:prSet presAssocID="{4F5C492C-BCEE-4F6A-BCA6-38B01CEA6405}" presName="textRect" presStyleLbl="revTx" presStyleIdx="4" presStyleCnt="5">
        <dgm:presLayoutVars>
          <dgm:chMax val="1"/>
          <dgm:chPref val="1"/>
        </dgm:presLayoutVars>
      </dgm:prSet>
      <dgm:spPr/>
    </dgm:pt>
  </dgm:ptLst>
  <dgm:cxnLst>
    <dgm:cxn modelId="{8C6E5B00-6210-42BD-AC23-B273F1593087}" type="presOf" srcId="{6F5C04F2-6A0B-418C-AD1C-16841175C58F}" destId="{C005C223-423E-468B-B615-6D2518F4F9D2}" srcOrd="0" destOrd="0" presId="urn:microsoft.com/office/officeart/2018/2/layout/IconCircleList"/>
    <dgm:cxn modelId="{613C2004-3875-4D52-B157-713018FE0F8B}" srcId="{30AB29CB-CAF4-4774-8B5F-1E87ACB59D9B}" destId="{4F5C492C-BCEE-4F6A-BCA6-38B01CEA6405}" srcOrd="4" destOrd="0" parTransId="{166A607E-3C71-4E67-AB7B-46938C1C6C1D}" sibTransId="{1E0B3B75-FF8F-4DB4-BB4C-0E57CE838AA2}"/>
    <dgm:cxn modelId="{64920919-5741-4058-8A09-94A388295E97}" type="presOf" srcId="{5DA1ACBC-B6E4-4555-97D0-36D95E8FA954}" destId="{7015EBB0-38AD-4984-8764-B487AC43E41D}" srcOrd="0" destOrd="0" presId="urn:microsoft.com/office/officeart/2018/2/layout/IconCircleList"/>
    <dgm:cxn modelId="{99281930-B791-494E-B857-1046213AF67A}" type="presOf" srcId="{359E3513-A865-4676-A4C8-2F2A811AD715}" destId="{EC30FF1E-E768-47AE-89C0-465FE225C534}" srcOrd="0" destOrd="0" presId="urn:microsoft.com/office/officeart/2018/2/layout/IconCircleList"/>
    <dgm:cxn modelId="{BBE10234-EC5C-4981-BBFD-85BEBDAC7AD8}" srcId="{30AB29CB-CAF4-4774-8B5F-1E87ACB59D9B}" destId="{6F5C04F2-6A0B-418C-AD1C-16841175C58F}" srcOrd="0" destOrd="0" parTransId="{3245980D-EA8D-49D0-99D3-BF747DEA2D3E}" sibTransId="{75D610F5-7818-417E-B024-310FD3FED3DE}"/>
    <dgm:cxn modelId="{240C673D-D43B-4331-A083-C9ADD98F4BE2}" type="presOf" srcId="{BFC283EF-40C3-4CBD-9292-A23674DDB2D6}" destId="{F0A233CA-5BD2-4BF9-9E9D-52FE05BDEF7C}" srcOrd="0" destOrd="0" presId="urn:microsoft.com/office/officeart/2018/2/layout/IconCircleList"/>
    <dgm:cxn modelId="{86F12A3E-F5E8-4B7B-A8A0-9B762D5D282A}" srcId="{30AB29CB-CAF4-4774-8B5F-1E87ACB59D9B}" destId="{D4555B4F-6D56-494F-A0EF-93BC55C1D969}" srcOrd="2" destOrd="0" parTransId="{8669B031-C09D-48E6-9401-618E8281C157}" sibTransId="{BFC283EF-40C3-4CBD-9292-A23674DDB2D6}"/>
    <dgm:cxn modelId="{3A18686D-B9DA-4EA1-8FC3-04211BB46052}" srcId="{30AB29CB-CAF4-4774-8B5F-1E87ACB59D9B}" destId="{5DA1ACBC-B6E4-4555-97D0-36D95E8FA954}" srcOrd="1" destOrd="0" parTransId="{4F3B40BC-5B96-427D-A5EE-D420E9CDB2D0}" sibTransId="{B335FBCA-D23D-456B-B4A3-9778B8165615}"/>
    <dgm:cxn modelId="{D829954E-CBB7-49F7-A952-0DD480F07A87}" srcId="{30AB29CB-CAF4-4774-8B5F-1E87ACB59D9B}" destId="{359E3513-A865-4676-A4C8-2F2A811AD715}" srcOrd="3" destOrd="0" parTransId="{DFA66A00-7168-4C0B-A305-2872746C224F}" sibTransId="{D0680A58-8466-403E-8D07-B964E05A0D3C}"/>
    <dgm:cxn modelId="{7E16D9A0-3A6B-4D20-8EAE-38CB53576AB8}" type="presOf" srcId="{30AB29CB-CAF4-4774-8B5F-1E87ACB59D9B}" destId="{CB91DBAA-468C-42AE-B27B-7276DCCB2B95}" srcOrd="0" destOrd="0" presId="urn:microsoft.com/office/officeart/2018/2/layout/IconCircleList"/>
    <dgm:cxn modelId="{870BF7A3-DDD9-4252-A0E1-1C6C09CA2F52}" type="presOf" srcId="{75D610F5-7818-417E-B024-310FD3FED3DE}" destId="{71C4251A-216D-4E50-8345-4AEF217AED26}" srcOrd="0" destOrd="0" presId="urn:microsoft.com/office/officeart/2018/2/layout/IconCircleList"/>
    <dgm:cxn modelId="{1E019AA5-2C80-43C2-B857-430CE6F63AE8}" type="presOf" srcId="{D0680A58-8466-403E-8D07-B964E05A0D3C}" destId="{D0461DC1-0AF9-4439-AF07-E0A12BC6EA5C}" srcOrd="0" destOrd="0" presId="urn:microsoft.com/office/officeart/2018/2/layout/IconCircleList"/>
    <dgm:cxn modelId="{438328C7-1470-4F62-8FF5-6B3AE7342C3B}" type="presOf" srcId="{B335FBCA-D23D-456B-B4A3-9778B8165615}" destId="{AE4C9D3A-96F8-4860-8DF6-3DDA11D2AA99}" srcOrd="0" destOrd="0" presId="urn:microsoft.com/office/officeart/2018/2/layout/IconCircleList"/>
    <dgm:cxn modelId="{45039BD9-EDD1-4744-B115-B848B7580AAF}" type="presOf" srcId="{4F5C492C-BCEE-4F6A-BCA6-38B01CEA6405}" destId="{DBD559D1-FED1-48BD-96F3-D0F0B4B1EFE1}" srcOrd="0" destOrd="0" presId="urn:microsoft.com/office/officeart/2018/2/layout/IconCircleList"/>
    <dgm:cxn modelId="{C126F7DC-782D-4270-9817-129C028F0E94}" type="presOf" srcId="{D4555B4F-6D56-494F-A0EF-93BC55C1D969}" destId="{2DFEA900-AC14-4E53-9709-4726E74F4698}" srcOrd="0" destOrd="0" presId="urn:microsoft.com/office/officeart/2018/2/layout/IconCircleList"/>
    <dgm:cxn modelId="{97204A02-39A8-4428-AB06-8B6D77FB03BB}" type="presParOf" srcId="{CB91DBAA-468C-42AE-B27B-7276DCCB2B95}" destId="{95D0922D-BC8C-4C1C-93F7-AD6CC3E86BE3}" srcOrd="0" destOrd="0" presId="urn:microsoft.com/office/officeart/2018/2/layout/IconCircleList"/>
    <dgm:cxn modelId="{EBCDE586-437A-4C61-A0A6-BCF5111EF668}" type="presParOf" srcId="{95D0922D-BC8C-4C1C-93F7-AD6CC3E86BE3}" destId="{BDDC91FF-637D-4774-B918-EC94EC80D44A}" srcOrd="0" destOrd="0" presId="urn:microsoft.com/office/officeart/2018/2/layout/IconCircleList"/>
    <dgm:cxn modelId="{E7E2D610-623D-4452-A44E-437267067577}" type="presParOf" srcId="{BDDC91FF-637D-4774-B918-EC94EC80D44A}" destId="{EED2DCF5-EF28-42EE-9CAA-E5AD8E823CDB}" srcOrd="0" destOrd="0" presId="urn:microsoft.com/office/officeart/2018/2/layout/IconCircleList"/>
    <dgm:cxn modelId="{D76B2717-F45B-43AC-A85A-832DF69E3E5A}" type="presParOf" srcId="{BDDC91FF-637D-4774-B918-EC94EC80D44A}" destId="{E7750741-08B9-424B-9E44-9954F6A30027}" srcOrd="1" destOrd="0" presId="urn:microsoft.com/office/officeart/2018/2/layout/IconCircleList"/>
    <dgm:cxn modelId="{878A34BC-75F0-466E-9438-56FD58149676}" type="presParOf" srcId="{BDDC91FF-637D-4774-B918-EC94EC80D44A}" destId="{0C3FB63C-F7CC-4BD4-9EF0-4C910FC432C7}" srcOrd="2" destOrd="0" presId="urn:microsoft.com/office/officeart/2018/2/layout/IconCircleList"/>
    <dgm:cxn modelId="{A9749C0A-BFE6-46F9-B42A-F8D9B371E2C6}" type="presParOf" srcId="{BDDC91FF-637D-4774-B918-EC94EC80D44A}" destId="{C005C223-423E-468B-B615-6D2518F4F9D2}" srcOrd="3" destOrd="0" presId="urn:microsoft.com/office/officeart/2018/2/layout/IconCircleList"/>
    <dgm:cxn modelId="{ADBD044E-C307-49E1-9FE3-866AE1097D34}" type="presParOf" srcId="{95D0922D-BC8C-4C1C-93F7-AD6CC3E86BE3}" destId="{71C4251A-216D-4E50-8345-4AEF217AED26}" srcOrd="1" destOrd="0" presId="urn:microsoft.com/office/officeart/2018/2/layout/IconCircleList"/>
    <dgm:cxn modelId="{8C427CC0-EFFE-4622-B335-216D9846C741}" type="presParOf" srcId="{95D0922D-BC8C-4C1C-93F7-AD6CC3E86BE3}" destId="{B293E50A-B4D8-48FA-AB5A-CA8AD1BB3C28}" srcOrd="2" destOrd="0" presId="urn:microsoft.com/office/officeart/2018/2/layout/IconCircleList"/>
    <dgm:cxn modelId="{3FCF1CA1-BE0C-4A58-B423-AD823EEAC815}" type="presParOf" srcId="{B293E50A-B4D8-48FA-AB5A-CA8AD1BB3C28}" destId="{01CFD477-FD6F-46A0-A20B-DCEC3F44BABC}" srcOrd="0" destOrd="0" presId="urn:microsoft.com/office/officeart/2018/2/layout/IconCircleList"/>
    <dgm:cxn modelId="{02E38043-A326-4CC7-A84C-DB56C7755823}" type="presParOf" srcId="{B293E50A-B4D8-48FA-AB5A-CA8AD1BB3C28}" destId="{37E1C367-1AB3-497D-9EB0-B39F05C865A9}" srcOrd="1" destOrd="0" presId="urn:microsoft.com/office/officeart/2018/2/layout/IconCircleList"/>
    <dgm:cxn modelId="{3F696CF2-219C-4602-9315-0F3DD9867C4B}" type="presParOf" srcId="{B293E50A-B4D8-48FA-AB5A-CA8AD1BB3C28}" destId="{1CF71BB4-6EDE-4772-90A2-23F367C2AA79}" srcOrd="2" destOrd="0" presId="urn:microsoft.com/office/officeart/2018/2/layout/IconCircleList"/>
    <dgm:cxn modelId="{7E53B0A9-0D18-4FBD-9EF5-435FC4F03A73}" type="presParOf" srcId="{B293E50A-B4D8-48FA-AB5A-CA8AD1BB3C28}" destId="{7015EBB0-38AD-4984-8764-B487AC43E41D}" srcOrd="3" destOrd="0" presId="urn:microsoft.com/office/officeart/2018/2/layout/IconCircleList"/>
    <dgm:cxn modelId="{57B48C70-607A-4566-8071-629BF7EDE156}" type="presParOf" srcId="{95D0922D-BC8C-4C1C-93F7-AD6CC3E86BE3}" destId="{AE4C9D3A-96F8-4860-8DF6-3DDA11D2AA99}" srcOrd="3" destOrd="0" presId="urn:microsoft.com/office/officeart/2018/2/layout/IconCircleList"/>
    <dgm:cxn modelId="{52FC811B-489B-4028-A3F2-185A72C51858}" type="presParOf" srcId="{95D0922D-BC8C-4C1C-93F7-AD6CC3E86BE3}" destId="{4DAABAC9-4D29-4009-B65B-6D04C5D775A3}" srcOrd="4" destOrd="0" presId="urn:microsoft.com/office/officeart/2018/2/layout/IconCircleList"/>
    <dgm:cxn modelId="{E2A9D285-FEF6-43A7-9485-3D3920582913}" type="presParOf" srcId="{4DAABAC9-4D29-4009-B65B-6D04C5D775A3}" destId="{0703E678-7E19-4760-90B4-2C971DC21933}" srcOrd="0" destOrd="0" presId="urn:microsoft.com/office/officeart/2018/2/layout/IconCircleList"/>
    <dgm:cxn modelId="{FEE3A0E2-FBF0-4581-8B24-6227CEF4BB1B}" type="presParOf" srcId="{4DAABAC9-4D29-4009-B65B-6D04C5D775A3}" destId="{2377AD1C-26D5-416D-B832-90C5743D4AF3}" srcOrd="1" destOrd="0" presId="urn:microsoft.com/office/officeart/2018/2/layout/IconCircleList"/>
    <dgm:cxn modelId="{EB149448-1ED7-49FE-B104-EB7349EF2E5F}" type="presParOf" srcId="{4DAABAC9-4D29-4009-B65B-6D04C5D775A3}" destId="{118C2D10-E2E9-4813-8D0E-14A4E77FA409}" srcOrd="2" destOrd="0" presId="urn:microsoft.com/office/officeart/2018/2/layout/IconCircleList"/>
    <dgm:cxn modelId="{0929333A-0B4C-4E3C-AF87-E2BA0B8F722F}" type="presParOf" srcId="{4DAABAC9-4D29-4009-B65B-6D04C5D775A3}" destId="{2DFEA900-AC14-4E53-9709-4726E74F4698}" srcOrd="3" destOrd="0" presId="urn:microsoft.com/office/officeart/2018/2/layout/IconCircleList"/>
    <dgm:cxn modelId="{926DE826-699B-49A3-AAB0-1CDB87CE49D5}" type="presParOf" srcId="{95D0922D-BC8C-4C1C-93F7-AD6CC3E86BE3}" destId="{F0A233CA-5BD2-4BF9-9E9D-52FE05BDEF7C}" srcOrd="5" destOrd="0" presId="urn:microsoft.com/office/officeart/2018/2/layout/IconCircleList"/>
    <dgm:cxn modelId="{D2E713D6-4F0C-472A-8954-BEC58E0EF1C4}" type="presParOf" srcId="{95D0922D-BC8C-4C1C-93F7-AD6CC3E86BE3}" destId="{633B5102-67EF-4072-AB27-63F6B3385BD5}" srcOrd="6" destOrd="0" presId="urn:microsoft.com/office/officeart/2018/2/layout/IconCircleList"/>
    <dgm:cxn modelId="{39FC3BF0-2944-467D-8369-B38359579665}" type="presParOf" srcId="{633B5102-67EF-4072-AB27-63F6B3385BD5}" destId="{7D4DC186-1DC5-4689-89B2-1FF440DEE7A3}" srcOrd="0" destOrd="0" presId="urn:microsoft.com/office/officeart/2018/2/layout/IconCircleList"/>
    <dgm:cxn modelId="{E5B5F8D0-1EBF-49C1-BE73-ADFE50EBEF77}" type="presParOf" srcId="{633B5102-67EF-4072-AB27-63F6B3385BD5}" destId="{E3C0E96D-8D81-4BBB-B90C-D85609FE95DE}" srcOrd="1" destOrd="0" presId="urn:microsoft.com/office/officeart/2018/2/layout/IconCircleList"/>
    <dgm:cxn modelId="{242CC045-6A9A-4DC1-9786-627D9D8C1FA3}" type="presParOf" srcId="{633B5102-67EF-4072-AB27-63F6B3385BD5}" destId="{D0BE6824-E89B-4722-8B09-48F30F921849}" srcOrd="2" destOrd="0" presId="urn:microsoft.com/office/officeart/2018/2/layout/IconCircleList"/>
    <dgm:cxn modelId="{943C1A08-9083-41BF-A26A-001EEBF98E8C}" type="presParOf" srcId="{633B5102-67EF-4072-AB27-63F6B3385BD5}" destId="{EC30FF1E-E768-47AE-89C0-465FE225C534}" srcOrd="3" destOrd="0" presId="urn:microsoft.com/office/officeart/2018/2/layout/IconCircleList"/>
    <dgm:cxn modelId="{E7558944-9FE0-4F24-ACC4-E8F69CC965BC}" type="presParOf" srcId="{95D0922D-BC8C-4C1C-93F7-AD6CC3E86BE3}" destId="{D0461DC1-0AF9-4439-AF07-E0A12BC6EA5C}" srcOrd="7" destOrd="0" presId="urn:microsoft.com/office/officeart/2018/2/layout/IconCircleList"/>
    <dgm:cxn modelId="{D5EC4EA1-FA57-4997-A39A-908837357FB5}" type="presParOf" srcId="{95D0922D-BC8C-4C1C-93F7-AD6CC3E86BE3}" destId="{5BE36D76-92FF-4291-AEA8-2607AE784790}" srcOrd="8" destOrd="0" presId="urn:microsoft.com/office/officeart/2018/2/layout/IconCircleList"/>
    <dgm:cxn modelId="{4904B029-C9B1-4091-BF18-D53951A8B878}" type="presParOf" srcId="{5BE36D76-92FF-4291-AEA8-2607AE784790}" destId="{6745F875-D697-40F3-8B62-C8244D3B965A}" srcOrd="0" destOrd="0" presId="urn:microsoft.com/office/officeart/2018/2/layout/IconCircleList"/>
    <dgm:cxn modelId="{C8B43D65-E32C-458F-B0C2-08DC46A44126}" type="presParOf" srcId="{5BE36D76-92FF-4291-AEA8-2607AE784790}" destId="{7BCC9964-5BCE-4661-9B55-01B7244DE781}" srcOrd="1" destOrd="0" presId="urn:microsoft.com/office/officeart/2018/2/layout/IconCircleList"/>
    <dgm:cxn modelId="{B09FAB4A-0945-410B-80C3-8AF1FA21AF70}" type="presParOf" srcId="{5BE36D76-92FF-4291-AEA8-2607AE784790}" destId="{5C914738-8834-49F0-81A1-37224751316B}" srcOrd="2" destOrd="0" presId="urn:microsoft.com/office/officeart/2018/2/layout/IconCircleList"/>
    <dgm:cxn modelId="{17C0F1FA-B6E6-462A-BC99-A49A21AC73C1}" type="presParOf" srcId="{5BE36D76-92FF-4291-AEA8-2607AE784790}" destId="{DBD559D1-FED1-48BD-96F3-D0F0B4B1EFE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2DCF5-EF28-42EE-9CAA-E5AD8E823CDB}">
      <dsp:nvSpPr>
        <dsp:cNvPr id="0" name=""/>
        <dsp:cNvSpPr/>
      </dsp:nvSpPr>
      <dsp:spPr>
        <a:xfrm>
          <a:off x="144782" y="572200"/>
          <a:ext cx="797061" cy="79706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750741-08B9-424B-9E44-9954F6A30027}">
      <dsp:nvSpPr>
        <dsp:cNvPr id="0" name=""/>
        <dsp:cNvSpPr/>
      </dsp:nvSpPr>
      <dsp:spPr>
        <a:xfrm>
          <a:off x="312165" y="739583"/>
          <a:ext cx="462295" cy="4622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5C223-423E-468B-B615-6D2518F4F9D2}">
      <dsp:nvSpPr>
        <dsp:cNvPr id="0" name=""/>
        <dsp:cNvSpPr/>
      </dsp:nvSpPr>
      <dsp:spPr>
        <a:xfrm>
          <a:off x="1112642" y="572200"/>
          <a:ext cx="1878787" cy="79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Help our main character/s, Hip&amp;Hop, to save his homeland, The magical Forest and defeat the evil Alvan. </a:t>
          </a:r>
        </a:p>
      </dsp:txBody>
      <dsp:txXfrm>
        <a:off x="1112642" y="572200"/>
        <a:ext cx="1878787" cy="797061"/>
      </dsp:txXfrm>
    </dsp:sp>
    <dsp:sp modelId="{01CFD477-FD6F-46A0-A20B-DCEC3F44BABC}">
      <dsp:nvSpPr>
        <dsp:cNvPr id="0" name=""/>
        <dsp:cNvSpPr/>
      </dsp:nvSpPr>
      <dsp:spPr>
        <a:xfrm>
          <a:off x="3318793" y="572200"/>
          <a:ext cx="797061" cy="79706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1C367-1AB3-497D-9EB0-B39F05C865A9}">
      <dsp:nvSpPr>
        <dsp:cNvPr id="0" name=""/>
        <dsp:cNvSpPr/>
      </dsp:nvSpPr>
      <dsp:spPr>
        <a:xfrm>
          <a:off x="3486176" y="739583"/>
          <a:ext cx="462295" cy="4622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5EBB0-38AD-4984-8764-B487AC43E41D}">
      <dsp:nvSpPr>
        <dsp:cNvPr id="0" name=""/>
        <dsp:cNvSpPr/>
      </dsp:nvSpPr>
      <dsp:spPr>
        <a:xfrm>
          <a:off x="4286653" y="572200"/>
          <a:ext cx="1878787" cy="79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Escape dungeons</a:t>
          </a:r>
        </a:p>
      </dsp:txBody>
      <dsp:txXfrm>
        <a:off x="4286653" y="572200"/>
        <a:ext cx="1878787" cy="797061"/>
      </dsp:txXfrm>
    </dsp:sp>
    <dsp:sp modelId="{0703E678-7E19-4760-90B4-2C971DC21933}">
      <dsp:nvSpPr>
        <dsp:cNvPr id="0" name=""/>
        <dsp:cNvSpPr/>
      </dsp:nvSpPr>
      <dsp:spPr>
        <a:xfrm>
          <a:off x="6492805" y="572200"/>
          <a:ext cx="797061" cy="79706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77AD1C-26D5-416D-B832-90C5743D4AF3}">
      <dsp:nvSpPr>
        <dsp:cNvPr id="0" name=""/>
        <dsp:cNvSpPr/>
      </dsp:nvSpPr>
      <dsp:spPr>
        <a:xfrm>
          <a:off x="6660188" y="739583"/>
          <a:ext cx="462295" cy="4622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EA900-AC14-4E53-9709-4726E74F4698}">
      <dsp:nvSpPr>
        <dsp:cNvPr id="0" name=""/>
        <dsp:cNvSpPr/>
      </dsp:nvSpPr>
      <dsp:spPr>
        <a:xfrm>
          <a:off x="7460665" y="572200"/>
          <a:ext cx="1878787" cy="79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Do quests and gain XP to level up your stats.</a:t>
          </a:r>
        </a:p>
      </dsp:txBody>
      <dsp:txXfrm>
        <a:off x="7460665" y="572200"/>
        <a:ext cx="1878787" cy="797061"/>
      </dsp:txXfrm>
    </dsp:sp>
    <dsp:sp modelId="{7D4DC186-1DC5-4689-89B2-1FF440DEE7A3}">
      <dsp:nvSpPr>
        <dsp:cNvPr id="0" name=""/>
        <dsp:cNvSpPr/>
      </dsp:nvSpPr>
      <dsp:spPr>
        <a:xfrm>
          <a:off x="144782" y="1930164"/>
          <a:ext cx="797061" cy="79706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0E96D-8D81-4BBB-B90C-D85609FE95DE}">
      <dsp:nvSpPr>
        <dsp:cNvPr id="0" name=""/>
        <dsp:cNvSpPr/>
      </dsp:nvSpPr>
      <dsp:spPr>
        <a:xfrm>
          <a:off x="312165" y="2097547"/>
          <a:ext cx="462295" cy="4622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30FF1E-E768-47AE-89C0-465FE225C534}">
      <dsp:nvSpPr>
        <dsp:cNvPr id="0" name=""/>
        <dsp:cNvSpPr/>
      </dsp:nvSpPr>
      <dsp:spPr>
        <a:xfrm>
          <a:off x="1112642" y="1930164"/>
          <a:ext cx="1878787" cy="79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Make new friendships</a:t>
          </a:r>
        </a:p>
      </dsp:txBody>
      <dsp:txXfrm>
        <a:off x="1112642" y="1930164"/>
        <a:ext cx="1878787" cy="797061"/>
      </dsp:txXfrm>
    </dsp:sp>
    <dsp:sp modelId="{6745F875-D697-40F3-8B62-C8244D3B965A}">
      <dsp:nvSpPr>
        <dsp:cNvPr id="0" name=""/>
        <dsp:cNvSpPr/>
      </dsp:nvSpPr>
      <dsp:spPr>
        <a:xfrm>
          <a:off x="3318793" y="1930164"/>
          <a:ext cx="797061" cy="79706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CC9964-5BCE-4661-9B55-01B7244DE781}">
      <dsp:nvSpPr>
        <dsp:cNvPr id="0" name=""/>
        <dsp:cNvSpPr/>
      </dsp:nvSpPr>
      <dsp:spPr>
        <a:xfrm>
          <a:off x="3486176" y="2097547"/>
          <a:ext cx="462295" cy="4622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559D1-FED1-48BD-96F3-D0F0B4B1EFE1}">
      <dsp:nvSpPr>
        <dsp:cNvPr id="0" name=""/>
        <dsp:cNvSpPr/>
      </dsp:nvSpPr>
      <dsp:spPr>
        <a:xfrm>
          <a:off x="4286653" y="1930164"/>
          <a:ext cx="1878787" cy="797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Improve your combat skills</a:t>
          </a:r>
        </a:p>
      </dsp:txBody>
      <dsp:txXfrm>
        <a:off x="4286653" y="1930164"/>
        <a:ext cx="1878787" cy="79706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5T09:31:35.111"/>
    </inkml:context>
    <inkml:brush xml:id="br0">
      <inkml:brushProperty name="width" value="0.025" units="cm"/>
      <inkml:brushProperty name="height" value="0.025" units="cm"/>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CEAE-ECA7-201B-BA83-193B9F7435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5BBFD2-DC11-BD39-8022-640A9654B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D9A3FD-A2B1-73D0-7AC3-20813EB78512}"/>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5" name="Footer Placeholder 4">
            <a:extLst>
              <a:ext uri="{FF2B5EF4-FFF2-40B4-BE49-F238E27FC236}">
                <a16:creationId xmlns:a16="http://schemas.microsoft.com/office/drawing/2014/main" id="{C17F771B-7824-A3C6-DB74-D49D4D486F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2842D-C2A1-8AE3-0D54-3940EDC7BC4E}"/>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54419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53317-4979-D6C9-88A8-2E4BC6F545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7D7DEB-0DE5-336C-8CD8-FBA6286E0A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8D16A-5491-D5EE-5623-CE5EE6F9C612}"/>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5" name="Footer Placeholder 4">
            <a:extLst>
              <a:ext uri="{FF2B5EF4-FFF2-40B4-BE49-F238E27FC236}">
                <a16:creationId xmlns:a16="http://schemas.microsoft.com/office/drawing/2014/main" id="{2E0E7107-BE58-BE1D-0C55-BA07AEF5FA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61B3A-3C7A-C5E6-7236-2732915B57A9}"/>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371167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4E5B01-D87B-893C-8ACE-D385A72C31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734D34-24D9-FFA9-C92A-A480FEDFC8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7BF2FA-C618-121F-199E-059BDDDB4A27}"/>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5" name="Footer Placeholder 4">
            <a:extLst>
              <a:ext uri="{FF2B5EF4-FFF2-40B4-BE49-F238E27FC236}">
                <a16:creationId xmlns:a16="http://schemas.microsoft.com/office/drawing/2014/main" id="{FCC2B364-E29B-C043-9F39-AB100EBA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2DFB8-DFD8-BDE3-0BFA-4567B703BDA8}"/>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4066012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B8053-F7D0-8A7E-B06D-338814C801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4AE49-D8CF-E1C2-AEE0-775B83197D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E8882-DFF2-BAB0-AD0E-4EAED58B1AD0}"/>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5" name="Footer Placeholder 4">
            <a:extLst>
              <a:ext uri="{FF2B5EF4-FFF2-40B4-BE49-F238E27FC236}">
                <a16:creationId xmlns:a16="http://schemas.microsoft.com/office/drawing/2014/main" id="{57886222-B78D-EA0C-BD97-66BFFDE9C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A1583-1BE5-98FB-DCE6-8AFC0EB63310}"/>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283476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C65A-04E3-1C1D-1A0E-B095048D0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34C546-DCBB-60A6-85B1-E9FD569D40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93165C-830B-3878-5AA9-37D48E145C2A}"/>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5" name="Footer Placeholder 4">
            <a:extLst>
              <a:ext uri="{FF2B5EF4-FFF2-40B4-BE49-F238E27FC236}">
                <a16:creationId xmlns:a16="http://schemas.microsoft.com/office/drawing/2014/main" id="{3BA65200-98B8-06C6-2B85-FF9514C80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81223-AC2C-2A79-A814-810638C54E66}"/>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936041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EC3C-ED3C-8042-F00A-7D46C8AA08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D220FA-1299-43B9-A9FC-592A95B921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D0776C-E382-B14D-B7D8-0DFF34C617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57CA5A-D825-C987-78B2-014A15798629}"/>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6" name="Footer Placeholder 5">
            <a:extLst>
              <a:ext uri="{FF2B5EF4-FFF2-40B4-BE49-F238E27FC236}">
                <a16:creationId xmlns:a16="http://schemas.microsoft.com/office/drawing/2014/main" id="{F7B5CB39-0916-7953-032F-BBF80D3A6B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DF419-F32E-EF8F-727A-5AC0E5D7EEF2}"/>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3595341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C349-F59D-F18A-AEBA-5AC7CF41D8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55B101-37B5-98D1-76DC-EFECA78820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B17B5-54D6-0835-7F34-ABD5F8AC5F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A58BAF-0F3E-33C4-8A4C-53ED2E202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15263C-9371-1F1A-D195-3789CE3BDF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91DCE3-A783-205C-C9FE-C7B3B15059C2}"/>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8" name="Footer Placeholder 7">
            <a:extLst>
              <a:ext uri="{FF2B5EF4-FFF2-40B4-BE49-F238E27FC236}">
                <a16:creationId xmlns:a16="http://schemas.microsoft.com/office/drawing/2014/main" id="{8BC14DF6-21E3-E669-DD2D-F2629ACD13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04355-7632-9A48-76A1-B2A1F3A6DB8D}"/>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4035298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9D46-83A8-F78A-A56C-6946E93348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F5F2B-A0A1-C24E-76C9-AA1BA00CFACF}"/>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4" name="Footer Placeholder 3">
            <a:extLst>
              <a:ext uri="{FF2B5EF4-FFF2-40B4-BE49-F238E27FC236}">
                <a16:creationId xmlns:a16="http://schemas.microsoft.com/office/drawing/2014/main" id="{493BC0A8-D8EC-C09A-12BB-F771A92237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602F37-DAC3-7BCF-6566-BB1A37A0B354}"/>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1495169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9A5661-8AB3-5FE0-9C51-275AD68105A8}"/>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3" name="Footer Placeholder 2">
            <a:extLst>
              <a:ext uri="{FF2B5EF4-FFF2-40B4-BE49-F238E27FC236}">
                <a16:creationId xmlns:a16="http://schemas.microsoft.com/office/drawing/2014/main" id="{F17A2760-A67A-0124-3474-6D1218B68B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24D0E8-A0E6-983D-666B-BC82029BBED6}"/>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3678111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B3CB-F426-6E72-39AB-1071C6BB2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0DCDB2-238B-A069-30A3-D5082EAE95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1DDA1B-F165-FE92-C217-ACAF3EC84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A17AFA-ADF5-885C-0E48-0C3C7619E7F3}"/>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6" name="Footer Placeholder 5">
            <a:extLst>
              <a:ext uri="{FF2B5EF4-FFF2-40B4-BE49-F238E27FC236}">
                <a16:creationId xmlns:a16="http://schemas.microsoft.com/office/drawing/2014/main" id="{3D3F8784-42AC-DC9D-882C-1B3F12AAE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C6C568-98F2-CE6B-5AA1-857BE397661D}"/>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355246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4512C-8C1D-6853-380F-3D4E979A89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1C34D9-1AAF-9504-8106-021383890A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D75929-7B52-E49E-B2A7-9C7B3CB324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09721-531D-B1E9-6A25-A49792798EE2}"/>
              </a:ext>
            </a:extLst>
          </p:cNvPr>
          <p:cNvSpPr>
            <a:spLocks noGrp="1"/>
          </p:cNvSpPr>
          <p:nvPr>
            <p:ph type="dt" sz="half" idx="10"/>
          </p:nvPr>
        </p:nvSpPr>
        <p:spPr/>
        <p:txBody>
          <a:bodyPr/>
          <a:lstStyle/>
          <a:p>
            <a:fld id="{5A4176B8-661C-4247-B554-08788D330E91}" type="datetimeFigureOut">
              <a:rPr lang="en-US" smtClean="0"/>
              <a:t>12/15/2022</a:t>
            </a:fld>
            <a:endParaRPr lang="en-US"/>
          </a:p>
        </p:txBody>
      </p:sp>
      <p:sp>
        <p:nvSpPr>
          <p:cNvPr id="6" name="Footer Placeholder 5">
            <a:extLst>
              <a:ext uri="{FF2B5EF4-FFF2-40B4-BE49-F238E27FC236}">
                <a16:creationId xmlns:a16="http://schemas.microsoft.com/office/drawing/2014/main" id="{D5EEDB74-EFE3-91CD-22C8-82FF5B185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A16EA8-DC57-4D57-CDFA-DA3661264370}"/>
              </a:ext>
            </a:extLst>
          </p:cNvPr>
          <p:cNvSpPr>
            <a:spLocks noGrp="1"/>
          </p:cNvSpPr>
          <p:nvPr>
            <p:ph type="sldNum" sz="quarter" idx="12"/>
          </p:nvPr>
        </p:nvSpPr>
        <p:spPr/>
        <p:txBody>
          <a:bodyPr/>
          <a:lstStyle/>
          <a:p>
            <a:fld id="{11FC9ABD-19F2-4CDE-9C3B-4C2FE703AB24}" type="slidenum">
              <a:rPr lang="en-US" smtClean="0"/>
              <a:t>‹#›</a:t>
            </a:fld>
            <a:endParaRPr lang="en-US"/>
          </a:p>
        </p:txBody>
      </p:sp>
    </p:spTree>
    <p:extLst>
      <p:ext uri="{BB962C8B-B14F-4D97-AF65-F5344CB8AC3E}">
        <p14:creationId xmlns:p14="http://schemas.microsoft.com/office/powerpoint/2010/main" val="2840828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DF049D-E4FB-420F-039F-780E0F6BB1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B9A1FB-87A8-0F0D-3B66-47FB24F91E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62F9F-76DB-399C-4822-E4F68ED9D5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4176B8-661C-4247-B554-08788D330E91}" type="datetimeFigureOut">
              <a:rPr lang="en-US" smtClean="0"/>
              <a:t>12/15/2022</a:t>
            </a:fld>
            <a:endParaRPr lang="en-US"/>
          </a:p>
        </p:txBody>
      </p:sp>
      <p:sp>
        <p:nvSpPr>
          <p:cNvPr id="5" name="Footer Placeholder 4">
            <a:extLst>
              <a:ext uri="{FF2B5EF4-FFF2-40B4-BE49-F238E27FC236}">
                <a16:creationId xmlns:a16="http://schemas.microsoft.com/office/drawing/2014/main" id="{D381F292-1D7E-6AF3-9B27-E6444E1C4A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252B82-6946-3F23-6D30-889F883642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C9ABD-19F2-4CDE-9C3B-4C2FE703AB24}" type="slidenum">
              <a:rPr lang="en-US" smtClean="0"/>
              <a:t>‹#›</a:t>
            </a:fld>
            <a:endParaRPr lang="en-US"/>
          </a:p>
        </p:txBody>
      </p:sp>
    </p:spTree>
    <p:extLst>
      <p:ext uri="{BB962C8B-B14F-4D97-AF65-F5344CB8AC3E}">
        <p14:creationId xmlns:p14="http://schemas.microsoft.com/office/powerpoint/2010/main" val="496618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rtstation.com/kukiol"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artstation.com/kukiol"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rtstation.com/kukio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artstation.com./artwork/Omml3b" TargetMode="External"/><Relationship Id="rId7" Type="http://schemas.openxmlformats.org/officeDocument/2006/relationships/hyperlink" Target="https://www.reddit.com/r/humblewood/comments/g2delo/smallwood_a_tiny_humblefolkonly_village/" TargetMode="External"/><Relationship Id="rId2" Type="http://schemas.openxmlformats.org/officeDocument/2006/relationships/hyperlink" Target="https://juliametzger.artstation.com/projects/lVdkYJ" TargetMode="External"/><Relationship Id="rId1" Type="http://schemas.openxmlformats.org/officeDocument/2006/relationships/slideLayout" Target="../slideLayouts/slideLayout2.xml"/><Relationship Id="rId6" Type="http://schemas.openxmlformats.org/officeDocument/2006/relationships/hyperlink" Target="https://assetstore.unity.com/packages/2d/characters/skeleton-warlock-122856" TargetMode="External"/><Relationship Id="rId5" Type="http://schemas.openxmlformats.org/officeDocument/2006/relationships/hyperlink" Target="https://assetstore.unity.com/packages/3d/characters/animals/rabbitwarrior-166566" TargetMode="External"/><Relationship Id="rId4" Type="http://schemas.openxmlformats.org/officeDocument/2006/relationships/hyperlink" Target="https://assetstore.unity.com/packages/3d/characters/creatures/nolwarrior-13313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dndbeyond.com/" TargetMode="External"/><Relationship Id="rId2" Type="http://schemas.openxmlformats.org/officeDocument/2006/relationships/hyperlink" Target="https://genshin.hoyoverse.com/e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utdoor, snow, nature&#10;&#10;Description automatically generated">
            <a:extLst>
              <a:ext uri="{FF2B5EF4-FFF2-40B4-BE49-F238E27FC236}">
                <a16:creationId xmlns:a16="http://schemas.microsoft.com/office/drawing/2014/main" id="{36017854-5279-008E-F074-F14697AFE8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 b="11742"/>
          <a:stretch/>
        </p:blipFill>
        <p:spPr>
          <a:xfrm>
            <a:off x="20" y="10"/>
            <a:ext cx="12188930" cy="6857990"/>
          </a:xfrm>
          <a:prstGeom prst="rect">
            <a:avLst/>
          </a:prstGeom>
        </p:spPr>
      </p:pic>
      <p:sp>
        <p:nvSpPr>
          <p:cNvPr id="2" name="Title 1">
            <a:extLst>
              <a:ext uri="{FF2B5EF4-FFF2-40B4-BE49-F238E27FC236}">
                <a16:creationId xmlns:a16="http://schemas.microsoft.com/office/drawing/2014/main" id="{DF153182-C0D2-78CA-3783-6BEFF9707864}"/>
              </a:ext>
            </a:extLst>
          </p:cNvPr>
          <p:cNvSpPr>
            <a:spLocks noGrp="1"/>
          </p:cNvSpPr>
          <p:nvPr>
            <p:ph type="ctrTitle"/>
          </p:nvPr>
        </p:nvSpPr>
        <p:spPr>
          <a:xfrm>
            <a:off x="1524000" y="1122363"/>
            <a:ext cx="9144000" cy="3063240"/>
          </a:xfrm>
        </p:spPr>
        <p:txBody>
          <a:bodyPr>
            <a:normAutofit/>
          </a:bodyPr>
          <a:lstStyle/>
          <a:p>
            <a:r>
              <a:rPr lang="en-US" sz="6600">
                <a:solidFill>
                  <a:srgbClr val="FFFFFF"/>
                </a:solidFill>
              </a:rPr>
              <a:t>The Curse of The Magic Forest</a:t>
            </a:r>
          </a:p>
        </p:txBody>
      </p:sp>
      <p:sp>
        <p:nvSpPr>
          <p:cNvPr id="5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F4C239-D43F-8E5C-C12E-2FD6E57492F7}"/>
              </a:ext>
            </a:extLst>
          </p:cNvPr>
          <p:cNvSpPr txBox="1"/>
          <p:nvPr/>
        </p:nvSpPr>
        <p:spPr>
          <a:xfrm>
            <a:off x="10837333" y="6427103"/>
            <a:ext cx="2345266" cy="430887"/>
          </a:xfrm>
          <a:prstGeom prst="rect">
            <a:avLst/>
          </a:prstGeom>
          <a:noFill/>
        </p:spPr>
        <p:txBody>
          <a:bodyPr wrap="square" rtlCol="0">
            <a:spAutoFit/>
          </a:bodyPr>
          <a:lstStyle/>
          <a:p>
            <a:r>
              <a:rPr lang="en-US" sz="1100" dirty="0"/>
              <a:t>Art by </a:t>
            </a:r>
            <a:r>
              <a:rPr lang="en-US" sz="1100" dirty="0" err="1"/>
              <a:t>Nyankosensei</a:t>
            </a:r>
            <a:r>
              <a:rPr lang="en-US" sz="1100" dirty="0"/>
              <a:t>, anime.goodfon.com</a:t>
            </a:r>
          </a:p>
        </p:txBody>
      </p:sp>
    </p:spTree>
    <p:extLst>
      <p:ext uri="{BB962C8B-B14F-4D97-AF65-F5344CB8AC3E}">
        <p14:creationId xmlns:p14="http://schemas.microsoft.com/office/powerpoint/2010/main" val="20398453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D5A016-02E6-AD03-0CE0-7376F8F8C8F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Player controller</a:t>
            </a:r>
          </a:p>
        </p:txBody>
      </p:sp>
      <p:sp>
        <p:nvSpPr>
          <p:cNvPr id="3" name="Content Placeholder 2">
            <a:extLst>
              <a:ext uri="{FF2B5EF4-FFF2-40B4-BE49-F238E27FC236}">
                <a16:creationId xmlns:a16="http://schemas.microsoft.com/office/drawing/2014/main" id="{55D461FF-315D-A1F1-8FA3-A602B64AFC28}"/>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 </a:t>
            </a: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566464F8-111C-B36A-3CB5-F19E30419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976" y="244430"/>
            <a:ext cx="7891023" cy="6576994"/>
          </a:xfrm>
          <a:prstGeom prst="rect">
            <a:avLst/>
          </a:prstGeom>
        </p:spPr>
      </p:pic>
    </p:spTree>
    <p:extLst>
      <p:ext uri="{BB962C8B-B14F-4D97-AF65-F5344CB8AC3E}">
        <p14:creationId xmlns:p14="http://schemas.microsoft.com/office/powerpoint/2010/main" val="27824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57FD6-0F5C-918E-E682-9312047E9E67}"/>
              </a:ext>
            </a:extLst>
          </p:cNvPr>
          <p:cNvSpPr>
            <a:spLocks noGrp="1"/>
          </p:cNvSpPr>
          <p:nvPr>
            <p:ph type="title"/>
          </p:nvPr>
        </p:nvSpPr>
        <p:spPr>
          <a:xfrm>
            <a:off x="6739128" y="638089"/>
            <a:ext cx="4818888" cy="1476801"/>
          </a:xfrm>
        </p:spPr>
        <p:txBody>
          <a:bodyPr anchor="b">
            <a:normAutofit/>
          </a:bodyPr>
          <a:lstStyle/>
          <a:p>
            <a:r>
              <a:rPr lang="en-US" sz="5000"/>
              <a:t>Enemy AI Controller </a:t>
            </a:r>
          </a:p>
        </p:txBody>
      </p:sp>
      <p:pic>
        <p:nvPicPr>
          <p:cNvPr id="5" name="Content Placeholder 4" descr="Diagram&#10;&#10;Description automatically generated">
            <a:extLst>
              <a:ext uri="{FF2B5EF4-FFF2-40B4-BE49-F238E27FC236}">
                <a16:creationId xmlns:a16="http://schemas.microsoft.com/office/drawing/2014/main" id="{77E50481-38CA-1296-C16B-3E7AD66D7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869"/>
            <a:ext cx="5234232" cy="6732131"/>
          </a:xfrm>
          <a:prstGeom prst="rect">
            <a:avLst/>
          </a:prstGeom>
        </p:spPr>
      </p:pic>
      <p:sp>
        <p:nvSpPr>
          <p:cNvPr id="1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Diagram&#10;&#10;Description automatically generated">
            <a:extLst>
              <a:ext uri="{FF2B5EF4-FFF2-40B4-BE49-F238E27FC236}">
                <a16:creationId xmlns:a16="http://schemas.microsoft.com/office/drawing/2014/main" id="{CBAF5CD7-741C-BAE7-BE9F-50B9F5AE33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2649134"/>
            <a:ext cx="5889523" cy="4213159"/>
          </a:xfrm>
        </p:spPr>
      </p:pic>
    </p:spTree>
    <p:extLst>
      <p:ext uri="{BB962C8B-B14F-4D97-AF65-F5344CB8AC3E}">
        <p14:creationId xmlns:p14="http://schemas.microsoft.com/office/powerpoint/2010/main" val="3465652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56615-6FBD-5438-FF34-A79B574A768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Enemy Boss AI Controller </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1D0D5FF6-79F1-159C-8E1A-18EC1B21A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252" y="18288"/>
            <a:ext cx="6607277" cy="6839712"/>
          </a:xfrm>
          <a:prstGeom prst="rect">
            <a:avLst/>
          </a:prstGeom>
        </p:spPr>
      </p:pic>
    </p:spTree>
    <p:extLst>
      <p:ext uri="{BB962C8B-B14F-4D97-AF65-F5344CB8AC3E}">
        <p14:creationId xmlns:p14="http://schemas.microsoft.com/office/powerpoint/2010/main" val="2649502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B2546-087B-C5D6-D5B1-835E6F779D07}"/>
              </a:ext>
            </a:extLst>
          </p:cNvPr>
          <p:cNvSpPr>
            <a:spLocks noGrp="1"/>
          </p:cNvSpPr>
          <p:nvPr>
            <p:ph type="title"/>
          </p:nvPr>
        </p:nvSpPr>
        <p:spPr>
          <a:xfrm>
            <a:off x="638881" y="670218"/>
            <a:ext cx="10909640" cy="1065836"/>
          </a:xfrm>
          <a:prstGeom prst="ellipse">
            <a:avLst/>
          </a:prstGeom>
        </p:spPr>
        <p:txBody>
          <a:bodyPr vert="horz" lIns="91440" tIns="45720" rIns="91440" bIns="45720" rtlCol="0" anchor="ctr">
            <a:normAutofit/>
          </a:bodyPr>
          <a:lstStyle/>
          <a:p>
            <a:pPr algn="ctr"/>
            <a:r>
              <a:rPr lang="en-US" sz="4600"/>
              <a:t>Controls</a:t>
            </a:r>
          </a:p>
        </p:txBody>
      </p:sp>
      <p:sp>
        <p:nvSpPr>
          <p:cNvPr id="19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10;&#10;Description automatically generated">
            <a:extLst>
              <a:ext uri="{FF2B5EF4-FFF2-40B4-BE49-F238E27FC236}">
                <a16:creationId xmlns:a16="http://schemas.microsoft.com/office/drawing/2014/main" id="{834EBBB9-75DC-3BD6-FD9C-71F0B2C2CD08}"/>
              </a:ext>
            </a:extLst>
          </p:cNvPr>
          <p:cNvPicPr>
            <a:picLocks noChangeAspect="1"/>
          </p:cNvPicPr>
          <p:nvPr/>
        </p:nvPicPr>
        <p:blipFill rotWithShape="1">
          <a:blip r:embed="rId2">
            <a:extLst>
              <a:ext uri="{28A0092B-C50C-407E-A947-70E740481C1C}">
                <a14:useLocalDpi xmlns:a14="http://schemas.microsoft.com/office/drawing/2010/main" val="0"/>
              </a:ext>
            </a:extLst>
          </a:blip>
          <a:srcRect r="21235" b="-1"/>
          <a:stretch/>
        </p:blipFill>
        <p:spPr>
          <a:xfrm>
            <a:off x="432102" y="2619784"/>
            <a:ext cx="3479195" cy="3600041"/>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A6AAA2D4-6148-709D-3B90-C1C077386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208" y="4029893"/>
            <a:ext cx="3758184" cy="779822"/>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CABA7CEE-E173-2DC6-8E43-91CAE756C523}"/>
                  </a:ext>
                </a:extLst>
              </p14:cNvPr>
              <p14:cNvContentPartPr/>
              <p14:nvPr/>
            </p14:nvContentPartPr>
            <p14:xfrm>
              <a:off x="5348412" y="1681099"/>
              <a:ext cx="360" cy="360"/>
            </p14:xfrm>
          </p:contentPart>
        </mc:Choice>
        <mc:Fallback>
          <p:pic>
            <p:nvPicPr>
              <p:cNvPr id="7" name="Ink 6">
                <a:extLst>
                  <a:ext uri="{FF2B5EF4-FFF2-40B4-BE49-F238E27FC236}">
                    <a16:creationId xmlns:a16="http://schemas.microsoft.com/office/drawing/2014/main" id="{CABA7CEE-E173-2DC6-8E43-91CAE756C523}"/>
                  </a:ext>
                </a:extLst>
              </p:cNvPr>
              <p:cNvPicPr/>
              <p:nvPr/>
            </p:nvPicPr>
            <p:blipFill>
              <a:blip r:embed="rId5"/>
              <a:stretch>
                <a:fillRect/>
              </a:stretch>
            </p:blipFill>
            <p:spPr>
              <a:xfrm>
                <a:off x="5344092" y="1676779"/>
                <a:ext cx="9000" cy="9000"/>
              </a:xfrm>
              <a:prstGeom prst="rect">
                <a:avLst/>
              </a:prstGeom>
            </p:spPr>
          </p:pic>
        </mc:Fallback>
      </mc:AlternateContent>
      <p:pic>
        <p:nvPicPr>
          <p:cNvPr id="25" name="Content Placeholder 24" descr="Diagram&#10;&#10;Description automatically generated">
            <a:extLst>
              <a:ext uri="{FF2B5EF4-FFF2-40B4-BE49-F238E27FC236}">
                <a16:creationId xmlns:a16="http://schemas.microsoft.com/office/drawing/2014/main" id="{D75746BC-E4E0-B23E-777D-0CE3CF9CF4A2}"/>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957641" y="3000408"/>
            <a:ext cx="3894007" cy="2675560"/>
          </a:xfrm>
        </p:spPr>
      </p:pic>
      <p:cxnSp>
        <p:nvCxnSpPr>
          <p:cNvPr id="27" name="Straight Connector 26">
            <a:extLst>
              <a:ext uri="{FF2B5EF4-FFF2-40B4-BE49-F238E27FC236}">
                <a16:creationId xmlns:a16="http://schemas.microsoft.com/office/drawing/2014/main" id="{287ED3E6-DBD5-0559-B064-51D7FC53555F}"/>
              </a:ext>
            </a:extLst>
          </p:cNvPr>
          <p:cNvCxnSpPr>
            <a:stCxn id="4" idx="2"/>
          </p:cNvCxnSpPr>
          <p:nvPr/>
        </p:nvCxnSpPr>
        <p:spPr>
          <a:xfrm>
            <a:off x="10020300" y="4809715"/>
            <a:ext cx="0" cy="866253"/>
          </a:xfrm>
          <a:prstGeom prst="line">
            <a:avLst/>
          </a:prstGeom>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1F1AE0B4-9118-4A73-70F5-EFCDAE5C6D59}"/>
              </a:ext>
            </a:extLst>
          </p:cNvPr>
          <p:cNvSpPr txBox="1"/>
          <p:nvPr/>
        </p:nvSpPr>
        <p:spPr>
          <a:xfrm>
            <a:off x="9728199" y="5540088"/>
            <a:ext cx="787400" cy="369332"/>
          </a:xfrm>
          <a:prstGeom prst="rect">
            <a:avLst/>
          </a:prstGeom>
          <a:noFill/>
        </p:spPr>
        <p:txBody>
          <a:bodyPr wrap="square" rtlCol="0">
            <a:spAutoFit/>
          </a:bodyPr>
          <a:lstStyle/>
          <a:p>
            <a:r>
              <a:rPr lang="en-US" dirty="0"/>
              <a:t>Jump</a:t>
            </a:r>
          </a:p>
        </p:txBody>
      </p:sp>
    </p:spTree>
    <p:extLst>
      <p:ext uri="{BB962C8B-B14F-4D97-AF65-F5344CB8AC3E}">
        <p14:creationId xmlns:p14="http://schemas.microsoft.com/office/powerpoint/2010/main" val="3577537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A4D35-3873-C86C-2911-8F1EFCFF74D4}"/>
              </a:ext>
            </a:extLst>
          </p:cNvPr>
          <p:cNvSpPr>
            <a:spLocks noGrp="1"/>
          </p:cNvSpPr>
          <p:nvPr>
            <p:ph type="title"/>
          </p:nvPr>
        </p:nvSpPr>
        <p:spPr>
          <a:xfrm>
            <a:off x="630936" y="640080"/>
            <a:ext cx="4818888" cy="1481328"/>
          </a:xfrm>
        </p:spPr>
        <p:txBody>
          <a:bodyPr anchor="b">
            <a:normAutofit/>
          </a:bodyPr>
          <a:lstStyle/>
          <a:p>
            <a:r>
              <a:rPr lang="en-US" sz="5400" dirty="0"/>
              <a:t>Antagonists</a:t>
            </a:r>
          </a:p>
        </p:txBody>
      </p:sp>
      <p:sp>
        <p:nvSpPr>
          <p:cNvPr id="2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ABB7B9-1510-9C48-8AC8-7A13B19C2411}"/>
              </a:ext>
            </a:extLst>
          </p:cNvPr>
          <p:cNvSpPr>
            <a:spLocks noGrp="1"/>
          </p:cNvSpPr>
          <p:nvPr>
            <p:ph idx="1"/>
          </p:nvPr>
        </p:nvSpPr>
        <p:spPr>
          <a:xfrm>
            <a:off x="630936" y="2660904"/>
            <a:ext cx="2774172" cy="3750182"/>
          </a:xfrm>
        </p:spPr>
        <p:txBody>
          <a:bodyPr anchor="t">
            <a:normAutofit/>
          </a:bodyPr>
          <a:lstStyle/>
          <a:p>
            <a:r>
              <a:rPr lang="en-US" sz="1100" dirty="0"/>
              <a:t>Name: Alvan/ The Evil Alvan</a:t>
            </a:r>
          </a:p>
          <a:p>
            <a:endParaRPr lang="en-US" sz="1100" dirty="0"/>
          </a:p>
          <a:p>
            <a:r>
              <a:rPr lang="en-US" sz="1100" dirty="0"/>
              <a:t>Alias: Skeleton Army; Dog Guards</a:t>
            </a:r>
          </a:p>
          <a:p>
            <a:endParaRPr lang="en-US" sz="1100" dirty="0"/>
          </a:p>
          <a:p>
            <a:r>
              <a:rPr lang="en-US" sz="1100" dirty="0"/>
              <a:t>Species: Undead Warlock</a:t>
            </a:r>
          </a:p>
          <a:p>
            <a:pPr marL="0" indent="0">
              <a:buNone/>
            </a:pPr>
            <a:endParaRPr lang="en-US" sz="1100" dirty="0"/>
          </a:p>
          <a:p>
            <a:r>
              <a:rPr lang="en-US" sz="1100" dirty="0"/>
              <a:t>Age: several centuries</a:t>
            </a:r>
          </a:p>
          <a:p>
            <a:pPr marL="0" indent="0">
              <a:buNone/>
            </a:pPr>
            <a:endParaRPr lang="en-US" sz="1100" dirty="0"/>
          </a:p>
          <a:p>
            <a:r>
              <a:rPr lang="en-US" sz="1100" dirty="0"/>
              <a:t>Size: 120cm, small</a:t>
            </a:r>
          </a:p>
          <a:p>
            <a:pPr marL="0" indent="0">
              <a:buNone/>
            </a:pPr>
            <a:endParaRPr lang="en-US" sz="1100" dirty="0"/>
          </a:p>
          <a:p>
            <a:r>
              <a:rPr lang="en-US" sz="1100" dirty="0"/>
              <a:t>Appearance: </a:t>
            </a:r>
          </a:p>
          <a:p>
            <a:pPr marL="0" indent="0">
              <a:buNone/>
            </a:pPr>
            <a:r>
              <a:rPr lang="en-US" sz="1100" dirty="0"/>
              <a:t>       Wearing long purple robe</a:t>
            </a:r>
          </a:p>
          <a:p>
            <a:pPr marL="0" indent="0">
              <a:buNone/>
            </a:pPr>
            <a:r>
              <a:rPr lang="en-US" sz="1100" dirty="0"/>
              <a:t>       His powers come from his  staff and crown. </a:t>
            </a:r>
          </a:p>
          <a:p>
            <a:pPr marL="0" indent="0">
              <a:buNone/>
            </a:pPr>
            <a:endParaRPr lang="en-US" sz="1000" dirty="0"/>
          </a:p>
          <a:p>
            <a:endParaRPr lang="en-US" sz="1000" dirty="0"/>
          </a:p>
        </p:txBody>
      </p:sp>
      <p:pic>
        <p:nvPicPr>
          <p:cNvPr id="7" name="Picture 6" descr="A picture containing calendar&#10;&#10;Description automatically generated">
            <a:extLst>
              <a:ext uri="{FF2B5EF4-FFF2-40B4-BE49-F238E27FC236}">
                <a16:creationId xmlns:a16="http://schemas.microsoft.com/office/drawing/2014/main" id="{DCDCE758-ED42-7172-0B27-86B8BDD320E1}"/>
              </a:ext>
            </a:extLst>
          </p:cNvPr>
          <p:cNvPicPr>
            <a:picLocks noChangeAspect="1"/>
          </p:cNvPicPr>
          <p:nvPr/>
        </p:nvPicPr>
        <p:blipFill rotWithShape="1">
          <a:blip r:embed="rId2">
            <a:extLst>
              <a:ext uri="{28A0092B-C50C-407E-A947-70E740481C1C}">
                <a14:useLocalDpi xmlns:a14="http://schemas.microsoft.com/office/drawing/2010/main" val="0"/>
              </a:ext>
            </a:extLst>
          </a:blip>
          <a:srcRect l="22281" r="23180"/>
          <a:stretch/>
        </p:blipFill>
        <p:spPr>
          <a:xfrm>
            <a:off x="6099048" y="814072"/>
            <a:ext cx="5458968" cy="5229855"/>
          </a:xfrm>
          <a:prstGeom prst="rect">
            <a:avLst/>
          </a:prstGeom>
        </p:spPr>
      </p:pic>
      <p:sp>
        <p:nvSpPr>
          <p:cNvPr id="4" name="TextBox 3">
            <a:extLst>
              <a:ext uri="{FF2B5EF4-FFF2-40B4-BE49-F238E27FC236}">
                <a16:creationId xmlns:a16="http://schemas.microsoft.com/office/drawing/2014/main" id="{D09237E8-DF67-F599-7F0A-B68148F41D11}"/>
              </a:ext>
            </a:extLst>
          </p:cNvPr>
          <p:cNvSpPr txBox="1"/>
          <p:nvPr/>
        </p:nvSpPr>
        <p:spPr>
          <a:xfrm>
            <a:off x="7429707" y="303292"/>
            <a:ext cx="3391270" cy="892552"/>
          </a:xfrm>
          <a:prstGeom prst="rect">
            <a:avLst/>
          </a:prstGeom>
          <a:noFill/>
        </p:spPr>
        <p:txBody>
          <a:bodyPr wrap="square" rtlCol="0">
            <a:spAutoFit/>
          </a:bodyPr>
          <a:lstStyle/>
          <a:p>
            <a:pPr>
              <a:spcAft>
                <a:spcPts val="600"/>
              </a:spcAft>
            </a:pPr>
            <a:r>
              <a:rPr lang="en-US" sz="1200" i="1" dirty="0">
                <a:solidFill>
                  <a:schemeClr val="accent1">
                    <a:lumMod val="75000"/>
                  </a:schemeClr>
                </a:solidFill>
              </a:rPr>
              <a:t>Art and Design by: </a:t>
            </a:r>
            <a:r>
              <a:rPr lang="en-US" sz="1200" b="0" i="1" dirty="0">
                <a:solidFill>
                  <a:schemeClr val="accent1">
                    <a:lumMod val="75000"/>
                  </a:schemeClr>
                </a:solidFill>
                <a:effectLst/>
                <a:latin typeface="Inter"/>
              </a:rPr>
              <a:t>Art by </a:t>
            </a:r>
            <a:r>
              <a:rPr lang="en-US" sz="1200" b="0" i="1" dirty="0" err="1">
                <a:solidFill>
                  <a:schemeClr val="accent1">
                    <a:lumMod val="75000"/>
                  </a:schemeClr>
                </a:solidFill>
                <a:effectLst/>
                <a:latin typeface="Inter"/>
              </a:rPr>
              <a:t>Kandles</a:t>
            </a:r>
            <a:r>
              <a:rPr lang="en-US" sz="1200" b="0" i="1" dirty="0">
                <a:solidFill>
                  <a:schemeClr val="accent1">
                    <a:lumMod val="75000"/>
                  </a:schemeClr>
                </a:solidFill>
                <a:effectLst/>
                <a:latin typeface="Inter"/>
              </a:rPr>
              <a:t> in Unity.</a:t>
            </a:r>
          </a:p>
          <a:p>
            <a:pPr>
              <a:spcAft>
                <a:spcPts val="600"/>
              </a:spcAft>
            </a:pPr>
            <a:r>
              <a:rPr lang="en-US" sz="1200" b="0" i="0" dirty="0">
                <a:solidFill>
                  <a:srgbClr val="2C3E50"/>
                </a:solidFill>
                <a:effectLst/>
                <a:latin typeface="Roboto" panose="02000000000000000000" pitchFamily="2" charset="0"/>
              </a:rPr>
              <a:t>(assetstore.unity.com, n.d.)</a:t>
            </a:r>
            <a:endParaRPr lang="en-US" sz="1200" b="0" i="1" dirty="0">
              <a:solidFill>
                <a:schemeClr val="accent1">
                  <a:lumMod val="75000"/>
                </a:schemeClr>
              </a:solidFill>
              <a:effectLst/>
              <a:latin typeface="Inter"/>
            </a:endParaRPr>
          </a:p>
          <a:p>
            <a:pPr>
              <a:spcAft>
                <a:spcPts val="600"/>
              </a:spcAft>
            </a:pPr>
            <a:endParaRPr lang="en-US" dirty="0">
              <a:solidFill>
                <a:srgbClr val="FF0000"/>
              </a:solidFill>
            </a:endParaRPr>
          </a:p>
        </p:txBody>
      </p:sp>
      <p:sp>
        <p:nvSpPr>
          <p:cNvPr id="5" name="TextBox 4">
            <a:extLst>
              <a:ext uri="{FF2B5EF4-FFF2-40B4-BE49-F238E27FC236}">
                <a16:creationId xmlns:a16="http://schemas.microsoft.com/office/drawing/2014/main" id="{5FD2D0A2-843E-9420-D864-FA90FE429737}"/>
              </a:ext>
            </a:extLst>
          </p:cNvPr>
          <p:cNvSpPr txBox="1"/>
          <p:nvPr/>
        </p:nvSpPr>
        <p:spPr>
          <a:xfrm>
            <a:off x="3403314" y="3282124"/>
            <a:ext cx="1643142" cy="2569934"/>
          </a:xfrm>
          <a:prstGeom prst="rect">
            <a:avLst/>
          </a:prstGeom>
          <a:noFill/>
        </p:spPr>
        <p:txBody>
          <a:bodyPr wrap="square" rtlCol="0">
            <a:spAutoFit/>
          </a:bodyPr>
          <a:lstStyle/>
          <a:p>
            <a:r>
              <a:rPr lang="en-US" sz="1100" dirty="0"/>
              <a:t>Features: </a:t>
            </a:r>
          </a:p>
          <a:p>
            <a:r>
              <a:rPr lang="en-US" sz="1100" dirty="0"/>
              <a:t>The most powerful being in the game, aka the boss. </a:t>
            </a:r>
          </a:p>
          <a:p>
            <a:endParaRPr lang="en-US" sz="1100" dirty="0"/>
          </a:p>
          <a:p>
            <a:r>
              <a:rPr lang="en-US" sz="1100" dirty="0"/>
              <a:t>He can use his powers to </a:t>
            </a:r>
          </a:p>
          <a:p>
            <a:pPr marL="0" indent="0">
              <a:buNone/>
            </a:pPr>
            <a:r>
              <a:rPr lang="en-US" sz="1100" dirty="0"/>
              <a:t>attack the players and deals more damage</a:t>
            </a:r>
          </a:p>
          <a:p>
            <a:pPr marL="0" indent="0">
              <a:buNone/>
            </a:pPr>
            <a:r>
              <a:rPr lang="en-US" sz="1100" dirty="0"/>
              <a:t>than the skeleton army and the dog guards</a:t>
            </a:r>
          </a:p>
          <a:p>
            <a:pPr marL="0" indent="0">
              <a:buNone/>
            </a:pPr>
            <a:endParaRPr lang="en-US" sz="1100" dirty="0"/>
          </a:p>
          <a:p>
            <a:pPr marL="0" indent="0">
              <a:buNone/>
            </a:pPr>
            <a:r>
              <a:rPr lang="en-US" sz="1100" dirty="0"/>
              <a:t>Will be able to block attacks.</a:t>
            </a:r>
          </a:p>
          <a:p>
            <a:endParaRPr lang="en-GB" dirty="0"/>
          </a:p>
        </p:txBody>
      </p:sp>
    </p:spTree>
    <p:extLst>
      <p:ext uri="{BB962C8B-B14F-4D97-AF65-F5344CB8AC3E}">
        <p14:creationId xmlns:p14="http://schemas.microsoft.com/office/powerpoint/2010/main" val="3492276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674ED-1A4A-353C-B4DF-7B35863D51D9}"/>
              </a:ext>
            </a:extLst>
          </p:cNvPr>
          <p:cNvSpPr>
            <a:spLocks noGrp="1"/>
          </p:cNvSpPr>
          <p:nvPr>
            <p:ph type="title"/>
          </p:nvPr>
        </p:nvSpPr>
        <p:spPr>
          <a:xfrm>
            <a:off x="640080" y="325369"/>
            <a:ext cx="4368602" cy="1956841"/>
          </a:xfrm>
        </p:spPr>
        <p:txBody>
          <a:bodyPr anchor="b">
            <a:normAutofit/>
          </a:bodyPr>
          <a:lstStyle/>
          <a:p>
            <a:r>
              <a:rPr lang="en-US" sz="5400"/>
              <a:t>Antagonists</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6FA291-78C4-83C0-DF7C-331BA9773947}"/>
              </a:ext>
            </a:extLst>
          </p:cNvPr>
          <p:cNvSpPr>
            <a:spLocks noGrp="1"/>
          </p:cNvSpPr>
          <p:nvPr>
            <p:ph idx="1"/>
          </p:nvPr>
        </p:nvSpPr>
        <p:spPr>
          <a:xfrm>
            <a:off x="640080" y="2872899"/>
            <a:ext cx="4243589" cy="3385026"/>
          </a:xfrm>
        </p:spPr>
        <p:txBody>
          <a:bodyPr>
            <a:normAutofit fontScale="25000" lnSpcReduction="20000"/>
          </a:bodyPr>
          <a:lstStyle/>
          <a:p>
            <a:r>
              <a:rPr lang="en-US" sz="4800" dirty="0"/>
              <a:t>Alias: Skeleton army, Alvan/ The Evil Alvan</a:t>
            </a:r>
          </a:p>
          <a:p>
            <a:endParaRPr lang="en-US" sz="4800" dirty="0"/>
          </a:p>
          <a:p>
            <a:r>
              <a:rPr lang="en-US" sz="4800" dirty="0"/>
              <a:t>Species: Animals</a:t>
            </a:r>
          </a:p>
          <a:p>
            <a:endParaRPr lang="en-US" sz="4800" dirty="0"/>
          </a:p>
          <a:p>
            <a:r>
              <a:rPr lang="en-US" sz="4800" dirty="0"/>
              <a:t>Age: unknown</a:t>
            </a:r>
          </a:p>
          <a:p>
            <a:endParaRPr lang="en-US" sz="4800" dirty="0"/>
          </a:p>
          <a:p>
            <a:r>
              <a:rPr lang="en-US" sz="4800" dirty="0"/>
              <a:t>Size: 116cm</a:t>
            </a:r>
          </a:p>
          <a:p>
            <a:endParaRPr lang="en-US" sz="4800" dirty="0"/>
          </a:p>
          <a:p>
            <a:r>
              <a:rPr lang="en-US" sz="4800" dirty="0"/>
              <a:t>Appearance: Covered in a little body armor and scars</a:t>
            </a:r>
          </a:p>
          <a:p>
            <a:pPr marL="0" indent="0">
              <a:buNone/>
            </a:pPr>
            <a:r>
              <a:rPr lang="en-US" sz="4800" dirty="0"/>
              <a:t>	         furry warriors</a:t>
            </a:r>
          </a:p>
          <a:p>
            <a:pPr marL="0" indent="0">
              <a:buNone/>
            </a:pPr>
            <a:r>
              <a:rPr lang="en-US" sz="4800" dirty="0"/>
              <a:t>Features: 	Attack with maces</a:t>
            </a:r>
          </a:p>
          <a:p>
            <a:pPr marL="0" indent="0">
              <a:buNone/>
            </a:pPr>
            <a:r>
              <a:rPr lang="en-US" sz="4800" dirty="0"/>
              <a:t>                 	Work in a group</a:t>
            </a:r>
          </a:p>
          <a:p>
            <a:pPr marL="0" indent="0">
              <a:buNone/>
            </a:pPr>
            <a:r>
              <a:rPr lang="en-US" sz="4800" dirty="0"/>
              <a:t>	Can avoid attacks</a:t>
            </a:r>
          </a:p>
          <a:p>
            <a:pPr marL="0" indent="0">
              <a:buNone/>
            </a:pPr>
            <a:r>
              <a:rPr lang="en-US" sz="4400" dirty="0"/>
              <a:t>	</a:t>
            </a:r>
          </a:p>
          <a:p>
            <a:endParaRPr lang="en-US" sz="600" dirty="0"/>
          </a:p>
          <a:p>
            <a:pPr marL="0" indent="0">
              <a:buNone/>
            </a:pPr>
            <a:r>
              <a:rPr lang="en-US" sz="600" dirty="0"/>
              <a:t>	        </a:t>
            </a:r>
          </a:p>
        </p:txBody>
      </p:sp>
      <p:pic>
        <p:nvPicPr>
          <p:cNvPr id="5" name="Picture 4" descr="A group of people wearing clothing&#10;&#10;Description automatically generated with medium confidence">
            <a:extLst>
              <a:ext uri="{FF2B5EF4-FFF2-40B4-BE49-F238E27FC236}">
                <a16:creationId xmlns:a16="http://schemas.microsoft.com/office/drawing/2014/main" id="{9D59122D-DF7F-CB2A-0E36-2CE86E48F198}"/>
              </a:ext>
            </a:extLst>
          </p:cNvPr>
          <p:cNvPicPr>
            <a:picLocks noChangeAspect="1"/>
          </p:cNvPicPr>
          <p:nvPr/>
        </p:nvPicPr>
        <p:blipFill rotWithShape="1">
          <a:blip r:embed="rId2">
            <a:extLst>
              <a:ext uri="{28A0092B-C50C-407E-A947-70E740481C1C}">
                <a14:useLocalDpi xmlns:a14="http://schemas.microsoft.com/office/drawing/2010/main" val="0"/>
              </a:ext>
            </a:extLst>
          </a:blip>
          <a:srcRect l="18643" r="1064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C510A9B7-AB39-740D-089B-DEB404049E80}"/>
              </a:ext>
            </a:extLst>
          </p:cNvPr>
          <p:cNvSpPr txBox="1"/>
          <p:nvPr/>
        </p:nvSpPr>
        <p:spPr>
          <a:xfrm>
            <a:off x="4247920" y="20585"/>
            <a:ext cx="3693111" cy="892552"/>
          </a:xfrm>
          <a:prstGeom prst="rect">
            <a:avLst/>
          </a:prstGeom>
          <a:noFill/>
        </p:spPr>
        <p:txBody>
          <a:bodyPr wrap="square" rtlCol="0">
            <a:spAutoFit/>
          </a:bodyPr>
          <a:lstStyle/>
          <a:p>
            <a:pPr>
              <a:spcAft>
                <a:spcPts val="600"/>
              </a:spcAft>
            </a:pPr>
            <a:r>
              <a:rPr lang="en-US" sz="1200" dirty="0">
                <a:solidFill>
                  <a:schemeClr val="accent1">
                    <a:lumMod val="75000"/>
                  </a:schemeClr>
                </a:solidFill>
              </a:rPr>
              <a:t>Art and Design by: </a:t>
            </a:r>
            <a:r>
              <a:rPr lang="en-US" sz="1200" b="0" i="0" dirty="0">
                <a:solidFill>
                  <a:schemeClr val="accent1">
                    <a:lumMod val="75000"/>
                  </a:schemeClr>
                </a:solidFill>
                <a:effectLst/>
                <a:latin typeface="Inter"/>
              </a:rPr>
              <a:t>Hit in Unity</a:t>
            </a:r>
          </a:p>
          <a:p>
            <a:pPr>
              <a:spcAft>
                <a:spcPts val="600"/>
              </a:spcAft>
            </a:pPr>
            <a:r>
              <a:rPr lang="en-US" sz="1200" b="0" i="0" dirty="0">
                <a:solidFill>
                  <a:srgbClr val="2C3E50"/>
                </a:solidFill>
                <a:effectLst/>
                <a:latin typeface="Roboto" panose="02000000000000000000" pitchFamily="2" charset="0"/>
              </a:rPr>
              <a:t>(assetstore.unity.com, n.d.)</a:t>
            </a:r>
            <a:endParaRPr lang="en-US" sz="1200" b="0" i="0" dirty="0">
              <a:solidFill>
                <a:schemeClr val="accent1">
                  <a:lumMod val="75000"/>
                </a:schemeClr>
              </a:solidFill>
              <a:effectLst/>
              <a:latin typeface="Inter"/>
            </a:endParaRPr>
          </a:p>
          <a:p>
            <a:pPr>
              <a:spcAft>
                <a:spcPts val="600"/>
              </a:spcAft>
            </a:pPr>
            <a:endParaRPr lang="en-US" dirty="0">
              <a:solidFill>
                <a:schemeClr val="accent1">
                  <a:lumMod val="75000"/>
                </a:schemeClr>
              </a:solidFill>
            </a:endParaRPr>
          </a:p>
        </p:txBody>
      </p:sp>
    </p:spTree>
    <p:extLst>
      <p:ext uri="{BB962C8B-B14F-4D97-AF65-F5344CB8AC3E}">
        <p14:creationId xmlns:p14="http://schemas.microsoft.com/office/powerpoint/2010/main" val="4255586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0C8C8-3A09-A339-21CD-26C90B593838}"/>
              </a:ext>
            </a:extLst>
          </p:cNvPr>
          <p:cNvSpPr>
            <a:spLocks noGrp="1"/>
          </p:cNvSpPr>
          <p:nvPr>
            <p:ph type="title"/>
          </p:nvPr>
        </p:nvSpPr>
        <p:spPr>
          <a:xfrm>
            <a:off x="630936" y="640080"/>
            <a:ext cx="4818888" cy="1481328"/>
          </a:xfrm>
        </p:spPr>
        <p:txBody>
          <a:bodyPr anchor="b">
            <a:normAutofit/>
          </a:bodyPr>
          <a:lstStyle/>
          <a:p>
            <a:r>
              <a:rPr lang="en-US" sz="5400"/>
              <a:t>Antagonists</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CA8412-7981-D7B1-7608-9276DDCF1FD5}"/>
              </a:ext>
            </a:extLst>
          </p:cNvPr>
          <p:cNvSpPr>
            <a:spLocks noGrp="1"/>
          </p:cNvSpPr>
          <p:nvPr>
            <p:ph idx="1"/>
          </p:nvPr>
        </p:nvSpPr>
        <p:spPr>
          <a:xfrm>
            <a:off x="630936" y="2660904"/>
            <a:ext cx="4818888" cy="3547872"/>
          </a:xfrm>
        </p:spPr>
        <p:txBody>
          <a:bodyPr anchor="t">
            <a:normAutofit/>
          </a:bodyPr>
          <a:lstStyle/>
          <a:p>
            <a:r>
              <a:rPr lang="en-US" sz="1200" dirty="0"/>
              <a:t>Alias:  The Evil Alvan, Guard dogs</a:t>
            </a:r>
          </a:p>
          <a:p>
            <a:endParaRPr lang="en-US" sz="1200" dirty="0"/>
          </a:p>
          <a:p>
            <a:r>
              <a:rPr lang="en-US" sz="1200" dirty="0"/>
              <a:t>Species: Undead</a:t>
            </a:r>
          </a:p>
          <a:p>
            <a:endParaRPr lang="en-US" sz="1200" dirty="0"/>
          </a:p>
          <a:p>
            <a:r>
              <a:rPr lang="en-US" sz="1200" dirty="0"/>
              <a:t>Age: unknown</a:t>
            </a:r>
          </a:p>
          <a:p>
            <a:endParaRPr lang="en-US" sz="1200" dirty="0"/>
          </a:p>
          <a:p>
            <a:r>
              <a:rPr lang="en-US" sz="1200" dirty="0"/>
              <a:t>Size: 113cm</a:t>
            </a:r>
          </a:p>
          <a:p>
            <a:endParaRPr lang="en-US" sz="1200" dirty="0"/>
          </a:p>
          <a:p>
            <a:r>
              <a:rPr lang="en-US" sz="1200" dirty="0"/>
              <a:t>Appearance:  Skeletons in body armor </a:t>
            </a:r>
          </a:p>
          <a:p>
            <a:pPr marL="0" indent="0">
              <a:buNone/>
            </a:pPr>
            <a:r>
              <a:rPr lang="en-US" sz="1200" dirty="0"/>
              <a:t>	Equipped with a sword or a bow with arrows</a:t>
            </a:r>
          </a:p>
          <a:p>
            <a:r>
              <a:rPr lang="en-US" sz="1200" dirty="0"/>
              <a:t>Features:  Prefers to work in a group. </a:t>
            </a:r>
          </a:p>
          <a:p>
            <a:pPr marL="0" indent="0">
              <a:buNone/>
            </a:pPr>
            <a:r>
              <a:rPr lang="en-US" sz="1200" dirty="0"/>
              <a:t>            	A little dumb and forget about their target quickly. </a:t>
            </a:r>
          </a:p>
        </p:txBody>
      </p:sp>
      <p:pic>
        <p:nvPicPr>
          <p:cNvPr id="5" name="Picture 4" descr="A picture containing toy, doll, dark&#10;&#10;Description automatically generated">
            <a:extLst>
              <a:ext uri="{FF2B5EF4-FFF2-40B4-BE49-F238E27FC236}">
                <a16:creationId xmlns:a16="http://schemas.microsoft.com/office/drawing/2014/main" id="{8858A740-90E0-EDC5-CB26-E235190096E1}"/>
              </a:ext>
            </a:extLst>
          </p:cNvPr>
          <p:cNvPicPr>
            <a:picLocks noChangeAspect="1"/>
          </p:cNvPicPr>
          <p:nvPr/>
        </p:nvPicPr>
        <p:blipFill rotWithShape="1">
          <a:blip r:embed="rId2">
            <a:extLst>
              <a:ext uri="{28A0092B-C50C-407E-A947-70E740481C1C}">
                <a14:useLocalDpi xmlns:a14="http://schemas.microsoft.com/office/drawing/2010/main" val="0"/>
              </a:ext>
            </a:extLst>
          </a:blip>
          <a:srcRect t="21314" r="3" b="5878"/>
          <a:stretch/>
        </p:blipFill>
        <p:spPr>
          <a:xfrm>
            <a:off x="6099048" y="814076"/>
            <a:ext cx="5458968" cy="5229848"/>
          </a:xfrm>
          <a:prstGeom prst="rect">
            <a:avLst/>
          </a:prstGeom>
        </p:spPr>
      </p:pic>
      <p:sp>
        <p:nvSpPr>
          <p:cNvPr id="4" name="TextBox 3">
            <a:extLst>
              <a:ext uri="{FF2B5EF4-FFF2-40B4-BE49-F238E27FC236}">
                <a16:creationId xmlns:a16="http://schemas.microsoft.com/office/drawing/2014/main" id="{52CB0DF3-0593-C412-17A9-C636CD1AE87D}"/>
              </a:ext>
            </a:extLst>
          </p:cNvPr>
          <p:cNvSpPr txBox="1"/>
          <p:nvPr/>
        </p:nvSpPr>
        <p:spPr>
          <a:xfrm>
            <a:off x="7469861" y="1644354"/>
            <a:ext cx="3568644" cy="954107"/>
          </a:xfrm>
          <a:prstGeom prst="rect">
            <a:avLst/>
          </a:prstGeom>
          <a:noFill/>
        </p:spPr>
        <p:txBody>
          <a:bodyPr wrap="square" rtlCol="0">
            <a:spAutoFit/>
          </a:bodyPr>
          <a:lstStyle/>
          <a:p>
            <a:pPr>
              <a:spcAft>
                <a:spcPts val="600"/>
              </a:spcAft>
            </a:pPr>
            <a:r>
              <a:rPr lang="en-US" sz="1400" dirty="0">
                <a:solidFill>
                  <a:schemeClr val="accent1">
                    <a:lumMod val="75000"/>
                  </a:schemeClr>
                </a:solidFill>
              </a:rPr>
              <a:t>Art and Design by: </a:t>
            </a:r>
            <a:r>
              <a:rPr lang="en-US" sz="1400" b="0" i="0" dirty="0">
                <a:solidFill>
                  <a:schemeClr val="accent1">
                    <a:lumMod val="75000"/>
                  </a:schemeClr>
                </a:solidFill>
                <a:effectLst/>
                <a:latin typeface="Inter"/>
              </a:rPr>
              <a:t>Matheus Antonio in Unity</a:t>
            </a:r>
          </a:p>
          <a:p>
            <a:pPr>
              <a:spcAft>
                <a:spcPts val="600"/>
              </a:spcAft>
            </a:pPr>
            <a:r>
              <a:rPr lang="en-US" sz="1400" b="0" i="0" dirty="0">
                <a:solidFill>
                  <a:srgbClr val="2C3E50"/>
                </a:solidFill>
                <a:effectLst/>
                <a:latin typeface="Roboto" panose="02000000000000000000" pitchFamily="2" charset="0"/>
              </a:rPr>
              <a:t>(assetstore.unity.com, n.d.)</a:t>
            </a:r>
            <a:endParaRPr lang="en-US" sz="1400" b="0" i="0" dirty="0">
              <a:solidFill>
                <a:schemeClr val="accent1">
                  <a:lumMod val="75000"/>
                </a:schemeClr>
              </a:solidFill>
              <a:effectLst/>
              <a:latin typeface="Inter"/>
            </a:endParaRPr>
          </a:p>
          <a:p>
            <a:pPr>
              <a:spcAft>
                <a:spcPts val="600"/>
              </a:spcAft>
            </a:pPr>
            <a:endParaRPr lang="en-US" dirty="0">
              <a:solidFill>
                <a:schemeClr val="accent1">
                  <a:lumMod val="75000"/>
                </a:schemeClr>
              </a:solidFill>
            </a:endParaRPr>
          </a:p>
        </p:txBody>
      </p:sp>
    </p:spTree>
    <p:extLst>
      <p:ext uri="{BB962C8B-B14F-4D97-AF65-F5344CB8AC3E}">
        <p14:creationId xmlns:p14="http://schemas.microsoft.com/office/powerpoint/2010/main" val="217821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28EFC8C1-06D4-C40B-E8FF-46B46D6A8446}"/>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0" y="10"/>
            <a:ext cx="12191980" cy="6857990"/>
          </a:xfrm>
          <a:prstGeom prst="rect">
            <a:avLst/>
          </a:prstGeom>
        </p:spPr>
      </p:pic>
      <p:sp>
        <p:nvSpPr>
          <p:cNvPr id="2" name="Title 1">
            <a:extLst>
              <a:ext uri="{FF2B5EF4-FFF2-40B4-BE49-F238E27FC236}">
                <a16:creationId xmlns:a16="http://schemas.microsoft.com/office/drawing/2014/main" id="{B4D57ACA-6E0E-CBCE-1584-66BE8E828A9F}"/>
              </a:ext>
            </a:extLst>
          </p:cNvPr>
          <p:cNvSpPr>
            <a:spLocks noGrp="1"/>
          </p:cNvSpPr>
          <p:nvPr>
            <p:ph type="title"/>
          </p:nvPr>
        </p:nvSpPr>
        <p:spPr>
          <a:xfrm>
            <a:off x="554355" y="218313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User Interface (UI) for new players</a:t>
            </a:r>
          </a:p>
        </p:txBody>
      </p:sp>
      <p:sp>
        <p:nvSpPr>
          <p:cNvPr id="3" name="TextBox 2">
            <a:extLst>
              <a:ext uri="{FF2B5EF4-FFF2-40B4-BE49-F238E27FC236}">
                <a16:creationId xmlns:a16="http://schemas.microsoft.com/office/drawing/2014/main" id="{1C6B6785-AA6A-F47F-0DDB-EAA6248C91D1}"/>
              </a:ext>
            </a:extLst>
          </p:cNvPr>
          <p:cNvSpPr txBox="1"/>
          <p:nvPr/>
        </p:nvSpPr>
        <p:spPr>
          <a:xfrm>
            <a:off x="10289220" y="6400800"/>
            <a:ext cx="2752077" cy="738664"/>
          </a:xfrm>
          <a:prstGeom prst="rect">
            <a:avLst/>
          </a:prstGeom>
          <a:noFill/>
        </p:spPr>
        <p:txBody>
          <a:bodyPr wrap="square" rtlCol="0">
            <a:spAutoFit/>
          </a:bodyPr>
          <a:lstStyle/>
          <a:p>
            <a:r>
              <a:rPr lang="en-US" sz="1200" dirty="0"/>
              <a:t>Art by: </a:t>
            </a:r>
            <a:r>
              <a:rPr lang="en-US" sz="1200" b="0" i="0" u="none" strike="noStrike" dirty="0">
                <a:solidFill>
                  <a:srgbClr val="FFFFFF"/>
                </a:solidFill>
                <a:effectLst/>
                <a:latin typeface="open sans" panose="020B0604020202020204" pitchFamily="34" charset="0"/>
                <a:hlinkClick r:id="rId3"/>
              </a:rPr>
              <a:t>Marcos Álvarez</a:t>
            </a:r>
            <a:r>
              <a:rPr lang="en-US" sz="1200" b="0" i="0" u="none" strike="noStrike" dirty="0">
                <a:solidFill>
                  <a:srgbClr val="FFFFFF"/>
                </a:solidFill>
                <a:effectLst/>
                <a:latin typeface="open sans" panose="020B0604020202020204" pitchFamily="34" charset="0"/>
              </a:rPr>
              <a:t> on artstation.com</a:t>
            </a:r>
            <a:endParaRPr lang="en-US" sz="1200" b="0" i="0" dirty="0">
              <a:solidFill>
                <a:srgbClr val="F1F1F1"/>
              </a:solidFill>
              <a:effectLst/>
              <a:latin typeface="open sans" panose="020B0604020202020204" pitchFamily="34" charset="0"/>
            </a:endParaRPr>
          </a:p>
          <a:p>
            <a:endParaRPr lang="en-US" dirty="0"/>
          </a:p>
        </p:txBody>
      </p:sp>
    </p:spTree>
    <p:extLst>
      <p:ext uri="{BB962C8B-B14F-4D97-AF65-F5344CB8AC3E}">
        <p14:creationId xmlns:p14="http://schemas.microsoft.com/office/powerpoint/2010/main" val="14233420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0F024869-62D4-4954-7051-433DAC412377}"/>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p:spPr>
      </p:pic>
      <p:sp>
        <p:nvSpPr>
          <p:cNvPr id="2" name="Title 1">
            <a:extLst>
              <a:ext uri="{FF2B5EF4-FFF2-40B4-BE49-F238E27FC236}">
                <a16:creationId xmlns:a16="http://schemas.microsoft.com/office/drawing/2014/main" id="{3DF6414B-F079-CA83-ECF8-7B307E52CF00}"/>
              </a:ext>
            </a:extLst>
          </p:cNvPr>
          <p:cNvSpPr>
            <a:spLocks noGrp="1"/>
          </p:cNvSpPr>
          <p:nvPr>
            <p:ph type="title"/>
          </p:nvPr>
        </p:nvSpPr>
        <p:spPr>
          <a:xfrm>
            <a:off x="592455" y="2592705"/>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600" dirty="0">
                <a:solidFill>
                  <a:srgbClr val="FFFFFF"/>
                </a:solidFill>
              </a:rPr>
              <a:t>User Interface (UI) for returning players</a:t>
            </a:r>
          </a:p>
        </p:txBody>
      </p:sp>
      <p:sp>
        <p:nvSpPr>
          <p:cNvPr id="3" name="TextBox 2">
            <a:extLst>
              <a:ext uri="{FF2B5EF4-FFF2-40B4-BE49-F238E27FC236}">
                <a16:creationId xmlns:a16="http://schemas.microsoft.com/office/drawing/2014/main" id="{2D947BD6-1B46-77AE-61F7-AA856089BE65}"/>
              </a:ext>
            </a:extLst>
          </p:cNvPr>
          <p:cNvSpPr txBox="1"/>
          <p:nvPr/>
        </p:nvSpPr>
        <p:spPr>
          <a:xfrm>
            <a:off x="10253709" y="6383044"/>
            <a:ext cx="2681056" cy="738664"/>
          </a:xfrm>
          <a:prstGeom prst="rect">
            <a:avLst/>
          </a:prstGeom>
          <a:noFill/>
        </p:spPr>
        <p:txBody>
          <a:bodyPr wrap="square" rtlCol="0">
            <a:spAutoFit/>
          </a:bodyPr>
          <a:lstStyle/>
          <a:p>
            <a:r>
              <a:rPr lang="en-US" sz="1200" dirty="0"/>
              <a:t>Art by: </a:t>
            </a:r>
            <a:r>
              <a:rPr lang="en-US" sz="1200" b="0" i="0" u="none" strike="noStrike" dirty="0">
                <a:solidFill>
                  <a:srgbClr val="FFFFFF"/>
                </a:solidFill>
                <a:effectLst/>
                <a:latin typeface="open sans" panose="020B0604020202020204" pitchFamily="34" charset="0"/>
                <a:hlinkClick r:id="rId3"/>
              </a:rPr>
              <a:t>Marcos Álvarez</a:t>
            </a:r>
            <a:r>
              <a:rPr lang="en-US" sz="1200" b="0" i="0" u="none" strike="noStrike" dirty="0">
                <a:solidFill>
                  <a:srgbClr val="FFFFFF"/>
                </a:solidFill>
                <a:effectLst/>
                <a:latin typeface="open sans" panose="020B0604020202020204" pitchFamily="34" charset="0"/>
              </a:rPr>
              <a:t> on artstation.com</a:t>
            </a:r>
            <a:endParaRPr lang="en-US" sz="1200" b="0" i="0" dirty="0">
              <a:solidFill>
                <a:srgbClr val="F1F1F1"/>
              </a:solidFill>
              <a:effectLst/>
              <a:latin typeface="open sans" panose="020B0604020202020204" pitchFamily="34" charset="0"/>
            </a:endParaRPr>
          </a:p>
          <a:p>
            <a:endParaRPr lang="en-US" dirty="0"/>
          </a:p>
        </p:txBody>
      </p:sp>
    </p:spTree>
    <p:extLst>
      <p:ext uri="{BB962C8B-B14F-4D97-AF65-F5344CB8AC3E}">
        <p14:creationId xmlns:p14="http://schemas.microsoft.com/office/powerpoint/2010/main" val="4150402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86E5F8EC-560B-E73F-B714-8A89A6D5589F}"/>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p:spPr>
      </p:pic>
      <p:sp>
        <p:nvSpPr>
          <p:cNvPr id="2" name="Title 1">
            <a:extLst>
              <a:ext uri="{FF2B5EF4-FFF2-40B4-BE49-F238E27FC236}">
                <a16:creationId xmlns:a16="http://schemas.microsoft.com/office/drawing/2014/main" id="{7F5A0DC4-637D-5CF8-9840-2E87998D43F1}"/>
              </a:ext>
            </a:extLst>
          </p:cNvPr>
          <p:cNvSpPr>
            <a:spLocks noGrp="1"/>
          </p:cNvSpPr>
          <p:nvPr>
            <p:ph type="title"/>
          </p:nvPr>
        </p:nvSpPr>
        <p:spPr>
          <a:xfrm>
            <a:off x="744855" y="23926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Options Interface</a:t>
            </a:r>
          </a:p>
        </p:txBody>
      </p:sp>
      <p:sp>
        <p:nvSpPr>
          <p:cNvPr id="3" name="TextBox 2">
            <a:extLst>
              <a:ext uri="{FF2B5EF4-FFF2-40B4-BE49-F238E27FC236}">
                <a16:creationId xmlns:a16="http://schemas.microsoft.com/office/drawing/2014/main" id="{E2EFFF78-79D0-76E1-86DC-079B8347B41A}"/>
              </a:ext>
            </a:extLst>
          </p:cNvPr>
          <p:cNvSpPr txBox="1"/>
          <p:nvPr/>
        </p:nvSpPr>
        <p:spPr>
          <a:xfrm>
            <a:off x="10289219" y="6410498"/>
            <a:ext cx="2139519" cy="738664"/>
          </a:xfrm>
          <a:prstGeom prst="rect">
            <a:avLst/>
          </a:prstGeom>
          <a:noFill/>
        </p:spPr>
        <p:txBody>
          <a:bodyPr wrap="square" rtlCol="0">
            <a:spAutoFit/>
          </a:bodyPr>
          <a:lstStyle/>
          <a:p>
            <a:r>
              <a:rPr lang="en-US" sz="1200" dirty="0"/>
              <a:t>Art by: </a:t>
            </a:r>
            <a:r>
              <a:rPr lang="en-US" sz="1200" b="0" i="0" u="none" strike="noStrike" dirty="0">
                <a:solidFill>
                  <a:srgbClr val="FFFFFF"/>
                </a:solidFill>
                <a:effectLst/>
                <a:latin typeface="open sans" panose="020B0604020202020204" pitchFamily="34" charset="0"/>
                <a:hlinkClick r:id="rId3"/>
              </a:rPr>
              <a:t>Marcos Álvarez</a:t>
            </a:r>
            <a:r>
              <a:rPr lang="en-US" sz="1200" b="0" i="0" u="none" strike="noStrike" dirty="0">
                <a:solidFill>
                  <a:srgbClr val="FFFFFF"/>
                </a:solidFill>
                <a:effectLst/>
                <a:latin typeface="open sans" panose="020B0604020202020204" pitchFamily="34" charset="0"/>
              </a:rPr>
              <a:t> on artstation.com</a:t>
            </a:r>
            <a:endParaRPr lang="en-US" sz="1200" b="0" i="0" dirty="0">
              <a:solidFill>
                <a:srgbClr val="F1F1F1"/>
              </a:solidFill>
              <a:effectLst/>
              <a:latin typeface="open sans" panose="020B0604020202020204" pitchFamily="34" charset="0"/>
            </a:endParaRPr>
          </a:p>
          <a:p>
            <a:endParaRPr lang="en-US" dirty="0"/>
          </a:p>
        </p:txBody>
      </p:sp>
    </p:spTree>
    <p:extLst>
      <p:ext uri="{BB962C8B-B14F-4D97-AF65-F5344CB8AC3E}">
        <p14:creationId xmlns:p14="http://schemas.microsoft.com/office/powerpoint/2010/main" val="14993525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B2D7B14-921C-EBD2-6C06-4D38D2AE21E4}"/>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0" y="731"/>
            <a:ext cx="12192000" cy="6856537"/>
          </a:xfrm>
          <a:prstGeom prst="rect">
            <a:avLst/>
          </a:prstGeom>
        </p:spPr>
      </p:pic>
      <p:sp>
        <p:nvSpPr>
          <p:cNvPr id="2" name="Title 1">
            <a:extLst>
              <a:ext uri="{FF2B5EF4-FFF2-40B4-BE49-F238E27FC236}">
                <a16:creationId xmlns:a16="http://schemas.microsoft.com/office/drawing/2014/main" id="{52B64AAD-C05D-D471-C4B0-C8EB23A4D5FE}"/>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5400" kern="1200" dirty="0">
                <a:solidFill>
                  <a:srgbClr val="FFFFFF"/>
                </a:solidFill>
                <a:latin typeface="+mj-lt"/>
                <a:ea typeface="+mj-ea"/>
                <a:cs typeface="+mj-cs"/>
              </a:rPr>
              <a:t>Content</a:t>
            </a:r>
          </a:p>
        </p:txBody>
      </p:sp>
      <p:sp>
        <p:nvSpPr>
          <p:cNvPr id="4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5981C5-4F6E-B77F-80B7-D621E9AC0F1A}"/>
              </a:ext>
            </a:extLst>
          </p:cNvPr>
          <p:cNvSpPr>
            <a:spLocks noGrp="1"/>
          </p:cNvSpPr>
          <p:nvPr>
            <p:ph idx="1"/>
          </p:nvPr>
        </p:nvSpPr>
        <p:spPr>
          <a:xfrm>
            <a:off x="838200" y="1783418"/>
            <a:ext cx="2971800" cy="5074582"/>
          </a:xfrm>
        </p:spPr>
        <p:txBody>
          <a:bodyPr vert="horz" lIns="91440" tIns="45720" rIns="91440" bIns="45720" rtlCol="0">
            <a:normAutofit/>
          </a:bodyPr>
          <a:lstStyle/>
          <a:p>
            <a:r>
              <a:rPr lang="en-US" sz="1800" dirty="0">
                <a:solidFill>
                  <a:srgbClr val="FFFFFF"/>
                </a:solidFill>
              </a:rPr>
              <a:t>Overview</a:t>
            </a:r>
          </a:p>
          <a:p>
            <a:r>
              <a:rPr lang="en-US" sz="1800" dirty="0">
                <a:solidFill>
                  <a:srgbClr val="FFFFFF"/>
                </a:solidFill>
              </a:rPr>
              <a:t>Backstory</a:t>
            </a:r>
          </a:p>
          <a:p>
            <a:r>
              <a:rPr lang="en-US" sz="1800" dirty="0">
                <a:solidFill>
                  <a:srgbClr val="FFFFFF"/>
                </a:solidFill>
              </a:rPr>
              <a:t>Gameplay</a:t>
            </a:r>
          </a:p>
          <a:p>
            <a:r>
              <a:rPr lang="en-US" sz="1800" dirty="0">
                <a:solidFill>
                  <a:srgbClr val="FFFFFF"/>
                </a:solidFill>
              </a:rPr>
              <a:t>Main and side goals</a:t>
            </a:r>
          </a:p>
          <a:p>
            <a:r>
              <a:rPr lang="en-US" sz="1800" dirty="0">
                <a:solidFill>
                  <a:srgbClr val="FFFFFF"/>
                </a:solidFill>
              </a:rPr>
              <a:t>Environment- Village map</a:t>
            </a:r>
          </a:p>
          <a:p>
            <a:r>
              <a:rPr lang="en-US" sz="1800" dirty="0">
                <a:solidFill>
                  <a:srgbClr val="FFFFFF"/>
                </a:solidFill>
              </a:rPr>
              <a:t>Demo village map</a:t>
            </a:r>
          </a:p>
          <a:p>
            <a:r>
              <a:rPr lang="en-US" sz="1800" dirty="0">
                <a:solidFill>
                  <a:srgbClr val="FFFFFF"/>
                </a:solidFill>
              </a:rPr>
              <a:t>Main Characters</a:t>
            </a:r>
          </a:p>
          <a:p>
            <a:r>
              <a:rPr lang="en-US" sz="1800" dirty="0">
                <a:solidFill>
                  <a:srgbClr val="FFFFFF"/>
                </a:solidFill>
              </a:rPr>
              <a:t>Player Control Flow Chart</a:t>
            </a:r>
          </a:p>
          <a:p>
            <a:r>
              <a:rPr lang="en-US" sz="1800" dirty="0">
                <a:solidFill>
                  <a:srgbClr val="FFFFFF"/>
                </a:solidFill>
              </a:rPr>
              <a:t>Enemy, NPC Control Flow Chart</a:t>
            </a:r>
          </a:p>
          <a:p>
            <a:r>
              <a:rPr lang="en-US" sz="1800" dirty="0">
                <a:solidFill>
                  <a:srgbClr val="FFFFFF"/>
                </a:solidFill>
              </a:rPr>
              <a:t>Enemy Boss Control Flow Chart</a:t>
            </a:r>
          </a:p>
          <a:p>
            <a:r>
              <a:rPr lang="en-US" sz="1800" dirty="0">
                <a:solidFill>
                  <a:srgbClr val="FFFFFF"/>
                </a:solidFill>
              </a:rPr>
              <a:t>Controls</a:t>
            </a:r>
          </a:p>
          <a:p>
            <a:r>
              <a:rPr lang="en-US" sz="1800" dirty="0">
                <a:solidFill>
                  <a:srgbClr val="FFFFFF"/>
                </a:solidFill>
              </a:rPr>
              <a:t>Antagonists</a:t>
            </a:r>
          </a:p>
          <a:p>
            <a:pPr marL="0" indent="0">
              <a:buNone/>
            </a:pPr>
            <a:endParaRPr lang="en-US" sz="600" dirty="0">
              <a:solidFill>
                <a:srgbClr val="FFFFFF"/>
              </a:solidFill>
            </a:endParaRPr>
          </a:p>
        </p:txBody>
      </p:sp>
      <p:sp>
        <p:nvSpPr>
          <p:cNvPr id="5" name="TextBox 4">
            <a:extLst>
              <a:ext uri="{FF2B5EF4-FFF2-40B4-BE49-F238E27FC236}">
                <a16:creationId xmlns:a16="http://schemas.microsoft.com/office/drawing/2014/main" id="{5FBCEC39-60F3-94E8-33C2-F3A460D56C31}"/>
              </a:ext>
            </a:extLst>
          </p:cNvPr>
          <p:cNvSpPr txBox="1"/>
          <p:nvPr/>
        </p:nvSpPr>
        <p:spPr>
          <a:xfrm>
            <a:off x="5290738" y="5266184"/>
            <a:ext cx="6059423" cy="250564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1200" dirty="0"/>
          </a:p>
        </p:txBody>
      </p:sp>
      <p:sp>
        <p:nvSpPr>
          <p:cNvPr id="7" name="TextBox 6">
            <a:extLst>
              <a:ext uri="{FF2B5EF4-FFF2-40B4-BE49-F238E27FC236}">
                <a16:creationId xmlns:a16="http://schemas.microsoft.com/office/drawing/2014/main" id="{ABAF08B2-A0FA-246C-09A5-05B3C5D7B6C0}"/>
              </a:ext>
            </a:extLst>
          </p:cNvPr>
          <p:cNvSpPr txBox="1"/>
          <p:nvPr/>
        </p:nvSpPr>
        <p:spPr>
          <a:xfrm>
            <a:off x="5037667" y="2047970"/>
            <a:ext cx="2777066" cy="4985980"/>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FFFF"/>
                </a:solidFill>
              </a:rPr>
              <a:t>User Interface Menu for new players</a:t>
            </a:r>
          </a:p>
          <a:p>
            <a:pPr marL="285750" indent="-285750">
              <a:buFont typeface="Arial" panose="020B0604020202020204" pitchFamily="34" charset="0"/>
              <a:buChar char="•"/>
            </a:pPr>
            <a:r>
              <a:rPr lang="en-US" sz="1800" dirty="0">
                <a:solidFill>
                  <a:srgbClr val="FFFFFF"/>
                </a:solidFill>
              </a:rPr>
              <a:t>UI for returning players</a:t>
            </a:r>
          </a:p>
          <a:p>
            <a:pPr marL="285750" indent="-285750">
              <a:buFont typeface="Arial" panose="020B0604020202020204" pitchFamily="34" charset="0"/>
              <a:buChar char="•"/>
            </a:pPr>
            <a:r>
              <a:rPr lang="en-US" sz="1800" dirty="0">
                <a:solidFill>
                  <a:srgbClr val="FFFFFF"/>
                </a:solidFill>
              </a:rPr>
              <a:t>Options UI</a:t>
            </a:r>
          </a:p>
          <a:p>
            <a:pPr marL="285750" indent="-285750">
              <a:buFont typeface="Arial" panose="020B0604020202020204" pitchFamily="34" charset="0"/>
              <a:buChar char="•"/>
            </a:pPr>
            <a:r>
              <a:rPr lang="en-US" sz="1800" dirty="0">
                <a:solidFill>
                  <a:srgbClr val="FFFFFF"/>
                </a:solidFill>
              </a:rPr>
              <a:t>Asset List</a:t>
            </a:r>
          </a:p>
          <a:p>
            <a:pPr marL="285750" indent="-285750">
              <a:buFont typeface="Arial" panose="020B0604020202020204" pitchFamily="34" charset="0"/>
              <a:buChar char="•"/>
            </a:pPr>
            <a:r>
              <a:rPr lang="en-US" sz="1800" dirty="0">
                <a:solidFill>
                  <a:srgbClr val="FFFFFF"/>
                </a:solidFill>
              </a:rPr>
              <a:t>Research</a:t>
            </a:r>
          </a:p>
          <a:p>
            <a:pPr marL="285750" indent="-228600">
              <a:spcAft>
                <a:spcPts val="600"/>
              </a:spcAft>
              <a:buFont typeface="Arial" panose="020B0604020202020204" pitchFamily="34" charset="0"/>
              <a:buChar char="•"/>
            </a:pPr>
            <a:r>
              <a:rPr lang="en-US" sz="1800" dirty="0">
                <a:solidFill>
                  <a:srgbClr val="FFFFFF"/>
                </a:solidFill>
              </a:rPr>
              <a:t>Development plan/timeline</a:t>
            </a:r>
          </a:p>
          <a:p>
            <a:pPr marL="285750" indent="-228600">
              <a:spcAft>
                <a:spcPts val="600"/>
              </a:spcAft>
              <a:buFont typeface="Arial" panose="020B0604020202020204" pitchFamily="34" charset="0"/>
              <a:buChar char="•"/>
            </a:pPr>
            <a:r>
              <a:rPr lang="en-US" sz="1800" dirty="0">
                <a:solidFill>
                  <a:srgbClr val="FFFFFF"/>
                </a:solidFill>
              </a:rPr>
              <a:t>Justification and Evaluation</a:t>
            </a:r>
          </a:p>
          <a:p>
            <a:pPr marL="285750" indent="-228600">
              <a:spcAft>
                <a:spcPts val="600"/>
              </a:spcAft>
              <a:buFont typeface="Arial" panose="020B0604020202020204" pitchFamily="34" charset="0"/>
              <a:buChar char="•"/>
            </a:pPr>
            <a:r>
              <a:rPr lang="en-US" sz="1800" dirty="0">
                <a:solidFill>
                  <a:srgbClr val="FFFFFF"/>
                </a:solidFill>
              </a:rPr>
              <a:t>Justification: Marketing Analysis</a:t>
            </a:r>
          </a:p>
          <a:p>
            <a:pPr marL="285750" indent="-228600">
              <a:spcAft>
                <a:spcPts val="600"/>
              </a:spcAft>
              <a:buFont typeface="Arial" panose="020B0604020202020204" pitchFamily="34" charset="0"/>
              <a:buChar char="•"/>
            </a:pPr>
            <a:r>
              <a:rPr lang="en-US" sz="1800" dirty="0">
                <a:solidFill>
                  <a:srgbClr val="FFFFFF"/>
                </a:solidFill>
              </a:rPr>
              <a:t>Audience and Revenue</a:t>
            </a:r>
          </a:p>
          <a:p>
            <a:pPr marL="285750" indent="-228600">
              <a:spcAft>
                <a:spcPts val="600"/>
              </a:spcAft>
              <a:buFont typeface="Arial" panose="020B0604020202020204" pitchFamily="34" charset="0"/>
              <a:buChar char="•"/>
            </a:pPr>
            <a:r>
              <a:rPr lang="en-US" sz="1800" dirty="0">
                <a:solidFill>
                  <a:srgbClr val="FFFFFF"/>
                </a:solidFill>
              </a:rPr>
              <a:t>Legal and Ethical issues</a:t>
            </a:r>
          </a:p>
          <a:p>
            <a:pPr marL="285750" indent="-228600">
              <a:spcAft>
                <a:spcPts val="600"/>
              </a:spcAft>
              <a:buFont typeface="Arial" panose="020B0604020202020204" pitchFamily="34" charset="0"/>
              <a:buChar char="•"/>
            </a:pPr>
            <a:r>
              <a:rPr lang="en-US" sz="1800" dirty="0">
                <a:solidFill>
                  <a:srgbClr val="FFFFFF"/>
                </a:solidFill>
              </a:rPr>
              <a:t>References</a:t>
            </a:r>
          </a:p>
          <a:p>
            <a:endParaRPr lang="en-US" dirty="0"/>
          </a:p>
        </p:txBody>
      </p:sp>
      <p:sp>
        <p:nvSpPr>
          <p:cNvPr id="8" name="TextBox 7">
            <a:extLst>
              <a:ext uri="{FF2B5EF4-FFF2-40B4-BE49-F238E27FC236}">
                <a16:creationId xmlns:a16="http://schemas.microsoft.com/office/drawing/2014/main" id="{1456586D-E457-8538-6B88-37828B529EF2}"/>
              </a:ext>
            </a:extLst>
          </p:cNvPr>
          <p:cNvSpPr txBox="1"/>
          <p:nvPr/>
        </p:nvSpPr>
        <p:spPr>
          <a:xfrm>
            <a:off x="10253133" y="6560236"/>
            <a:ext cx="1938867" cy="261610"/>
          </a:xfrm>
          <a:prstGeom prst="rect">
            <a:avLst/>
          </a:prstGeom>
          <a:noFill/>
        </p:spPr>
        <p:txBody>
          <a:bodyPr wrap="square" rtlCol="0">
            <a:spAutoFit/>
          </a:bodyPr>
          <a:lstStyle/>
          <a:p>
            <a:r>
              <a:rPr lang="en-US" sz="1100" dirty="0"/>
              <a:t>Art by </a:t>
            </a:r>
            <a:r>
              <a:rPr lang="en-US" sz="1100" dirty="0" err="1"/>
              <a:t>Drykkur</a:t>
            </a:r>
            <a:r>
              <a:rPr lang="en-US" sz="1100" dirty="0"/>
              <a:t> on indiedb.com</a:t>
            </a:r>
          </a:p>
        </p:txBody>
      </p:sp>
    </p:spTree>
    <p:extLst>
      <p:ext uri="{BB962C8B-B14F-4D97-AF65-F5344CB8AC3E}">
        <p14:creationId xmlns:p14="http://schemas.microsoft.com/office/powerpoint/2010/main" val="175620892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96B74F44-9295-8A1D-8992-7A5C5C3373F0}"/>
              </a:ext>
            </a:extLst>
          </p:cNvPr>
          <p:cNvPicPr>
            <a:picLocks noChangeAspect="1"/>
          </p:cNvPicPr>
          <p:nvPr/>
        </p:nvPicPr>
        <p:blipFill rotWithShape="1">
          <a:blip r:embed="rId2">
            <a:extLst>
              <a:ext uri="{28A0092B-C50C-407E-A947-70E740481C1C}">
                <a14:useLocalDpi xmlns:a14="http://schemas.microsoft.com/office/drawing/2010/main" val="0"/>
              </a:ext>
            </a:extLst>
          </a:blip>
          <a:srcRect t="31225" r="-3" b="20129"/>
          <a:stretch/>
        </p:blipFill>
        <p:spPr>
          <a:xfrm>
            <a:off x="5926240" y="10"/>
            <a:ext cx="6265758" cy="2285990"/>
          </a:xfrm>
          <a:custGeom>
            <a:avLst/>
            <a:gdLst/>
            <a:ahLst/>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5" name="Picture 4" descr="Text&#10;&#10;Description automatically generated">
            <a:extLst>
              <a:ext uri="{FF2B5EF4-FFF2-40B4-BE49-F238E27FC236}">
                <a16:creationId xmlns:a16="http://schemas.microsoft.com/office/drawing/2014/main" id="{4998DCA1-C392-7840-7431-5AE8D49D320F}"/>
              </a:ext>
            </a:extLst>
          </p:cNvPr>
          <p:cNvPicPr>
            <a:picLocks noChangeAspect="1"/>
          </p:cNvPicPr>
          <p:nvPr/>
        </p:nvPicPr>
        <p:blipFill rotWithShape="1">
          <a:blip r:embed="rId3">
            <a:extLst>
              <a:ext uri="{28A0092B-C50C-407E-A947-70E740481C1C}">
                <a14:useLocalDpi xmlns:a14="http://schemas.microsoft.com/office/drawing/2010/main" val="0"/>
              </a:ext>
            </a:extLst>
          </a:blip>
          <a:srcRect t="5599" r="-2" b="-2"/>
          <a:stretch/>
        </p:blipFill>
        <p:spPr>
          <a:xfrm>
            <a:off x="6984273" y="2286000"/>
            <a:ext cx="5207727" cy="2286000"/>
          </a:xfrm>
          <a:custGeom>
            <a:avLst/>
            <a:gdLst/>
            <a:ahLst/>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9" name="Picture 8" descr="Logo&#10;&#10;Description automatically generated">
            <a:extLst>
              <a:ext uri="{FF2B5EF4-FFF2-40B4-BE49-F238E27FC236}">
                <a16:creationId xmlns:a16="http://schemas.microsoft.com/office/drawing/2014/main" id="{B00E4D7B-49EA-D157-E56E-38AAFA9CE70A}"/>
              </a:ext>
            </a:extLst>
          </p:cNvPr>
          <p:cNvPicPr>
            <a:picLocks noChangeAspect="1"/>
          </p:cNvPicPr>
          <p:nvPr/>
        </p:nvPicPr>
        <p:blipFill rotWithShape="1">
          <a:blip r:embed="rId4">
            <a:extLst>
              <a:ext uri="{28A0092B-C50C-407E-A947-70E740481C1C}">
                <a14:useLocalDpi xmlns:a14="http://schemas.microsoft.com/office/drawing/2010/main" val="0"/>
              </a:ext>
            </a:extLst>
          </a:blip>
          <a:srcRect r="-25" b="1915"/>
          <a:stretch/>
        </p:blipFill>
        <p:spPr>
          <a:xfrm>
            <a:off x="8047618" y="4572000"/>
            <a:ext cx="4144382" cy="2286000"/>
          </a:xfrm>
          <a:custGeom>
            <a:avLst/>
            <a:gdLst/>
            <a:ahLst/>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14" name="Freeform 16">
            <a:extLst>
              <a:ext uri="{FF2B5EF4-FFF2-40B4-BE49-F238E27FC236}">
                <a16:creationId xmlns:a16="http://schemas.microsoft.com/office/drawing/2014/main" id="{98BA90CC-0056-473E-80AE-8CB0EE6AC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0203"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96E232-7219-4009-893A-28527CAD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02664" cy="6858000"/>
          </a:xfrm>
          <a:custGeom>
            <a:avLst/>
            <a:gdLst>
              <a:gd name="connsiteX0" fmla="*/ 0 w 9102664"/>
              <a:gd name="connsiteY0" fmla="*/ 0 h 6858000"/>
              <a:gd name="connsiteX1" fmla="*/ 5926510 w 9102664"/>
              <a:gd name="connsiteY1" fmla="*/ 0 h 6858000"/>
              <a:gd name="connsiteX2" fmla="*/ 9102664 w 9102664"/>
              <a:gd name="connsiteY2" fmla="*/ 6858000 h 6858000"/>
              <a:gd name="connsiteX3" fmla="*/ 0 w 91026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02664" h="6858000">
                <a:moveTo>
                  <a:pt x="0" y="0"/>
                </a:moveTo>
                <a:lnTo>
                  <a:pt x="5926510" y="0"/>
                </a:lnTo>
                <a:lnTo>
                  <a:pt x="9102664"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A19D13-8EA7-9251-DEC7-66C55058CA72}"/>
              </a:ext>
            </a:extLst>
          </p:cNvPr>
          <p:cNvSpPr>
            <a:spLocks noGrp="1"/>
          </p:cNvSpPr>
          <p:nvPr>
            <p:ph type="title"/>
          </p:nvPr>
        </p:nvSpPr>
        <p:spPr>
          <a:xfrm>
            <a:off x="838200" y="365125"/>
            <a:ext cx="5191125" cy="1325563"/>
          </a:xfrm>
        </p:spPr>
        <p:txBody>
          <a:bodyPr>
            <a:normAutofit/>
          </a:bodyPr>
          <a:lstStyle/>
          <a:p>
            <a:r>
              <a:rPr lang="en-US" dirty="0"/>
              <a:t>Research</a:t>
            </a:r>
          </a:p>
        </p:txBody>
      </p:sp>
      <p:sp>
        <p:nvSpPr>
          <p:cNvPr id="3" name="Content Placeholder 2">
            <a:extLst>
              <a:ext uri="{FF2B5EF4-FFF2-40B4-BE49-F238E27FC236}">
                <a16:creationId xmlns:a16="http://schemas.microsoft.com/office/drawing/2014/main" id="{0D03A1FF-D853-391B-5E65-75CFEF7C458C}"/>
              </a:ext>
            </a:extLst>
          </p:cNvPr>
          <p:cNvSpPr>
            <a:spLocks noGrp="1"/>
          </p:cNvSpPr>
          <p:nvPr>
            <p:ph idx="1"/>
          </p:nvPr>
        </p:nvSpPr>
        <p:spPr>
          <a:xfrm>
            <a:off x="838200" y="2021249"/>
            <a:ext cx="5707565" cy="4155713"/>
          </a:xfrm>
        </p:spPr>
        <p:txBody>
          <a:bodyPr>
            <a:normAutofit/>
          </a:bodyPr>
          <a:lstStyle/>
          <a:p>
            <a:r>
              <a:rPr lang="en-US" sz="2400" dirty="0"/>
              <a:t>Since the game will be about </a:t>
            </a:r>
            <a:r>
              <a:rPr lang="en-US" sz="2400" dirty="0" err="1"/>
              <a:t>fairytail</a:t>
            </a:r>
            <a:r>
              <a:rPr lang="en-US" sz="2400" dirty="0"/>
              <a:t> animals and dungeons involved, the main inspiration comes from these three games:</a:t>
            </a:r>
          </a:p>
          <a:p>
            <a:endParaRPr lang="en-US" sz="2400" dirty="0"/>
          </a:p>
          <a:p>
            <a:pPr marL="457200" indent="-457200">
              <a:buFont typeface="+mj-lt"/>
              <a:buAutoNum type="arabicPeriod"/>
            </a:pPr>
            <a:r>
              <a:rPr lang="en-US" sz="2400" dirty="0" err="1"/>
              <a:t>Genshin</a:t>
            </a:r>
            <a:r>
              <a:rPr lang="en-US" sz="2400" dirty="0"/>
              <a:t> Impact</a:t>
            </a:r>
            <a:br>
              <a:rPr lang="en-US" sz="2400" dirty="0"/>
            </a:br>
            <a:endParaRPr lang="en-US" sz="2400" dirty="0"/>
          </a:p>
          <a:p>
            <a:pPr marL="457200" indent="-457200">
              <a:buFont typeface="+mj-lt"/>
              <a:buAutoNum type="arabicPeriod"/>
            </a:pPr>
            <a:r>
              <a:rPr lang="en-US" sz="2400" dirty="0"/>
              <a:t>World Of Warcraft</a:t>
            </a:r>
            <a:br>
              <a:rPr lang="en-US" sz="2400" dirty="0"/>
            </a:br>
            <a:endParaRPr lang="en-US" sz="2400" dirty="0"/>
          </a:p>
          <a:p>
            <a:pPr marL="457200" indent="-457200">
              <a:buFont typeface="+mj-lt"/>
              <a:buAutoNum type="arabicPeriod"/>
            </a:pPr>
            <a:r>
              <a:rPr lang="en-US" sz="2400" dirty="0"/>
              <a:t>Dungeons &amp; Dragons </a:t>
            </a:r>
          </a:p>
        </p:txBody>
      </p:sp>
    </p:spTree>
    <p:extLst>
      <p:ext uri="{BB962C8B-B14F-4D97-AF65-F5344CB8AC3E}">
        <p14:creationId xmlns:p14="http://schemas.microsoft.com/office/powerpoint/2010/main" val="19030760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sport&#10;&#10;Description automatically generated">
            <a:extLst>
              <a:ext uri="{FF2B5EF4-FFF2-40B4-BE49-F238E27FC236}">
                <a16:creationId xmlns:a16="http://schemas.microsoft.com/office/drawing/2014/main" id="{FCEAF7A7-7A67-8481-9C25-F9C1D800AF79}"/>
              </a:ext>
            </a:extLst>
          </p:cNvPr>
          <p:cNvPicPr>
            <a:picLocks noChangeAspect="1"/>
          </p:cNvPicPr>
          <p:nvPr/>
        </p:nvPicPr>
        <p:blipFill rotWithShape="1">
          <a:blip r:embed="rId2">
            <a:extLst>
              <a:ext uri="{28A0092B-C50C-407E-A947-70E740481C1C}">
                <a14:useLocalDpi xmlns:a14="http://schemas.microsoft.com/office/drawing/2010/main" val="0"/>
              </a:ext>
            </a:extLst>
          </a:blip>
          <a:srcRect l="10373" r="10316"/>
          <a:stretch/>
        </p:blipFill>
        <p:spPr>
          <a:xfrm>
            <a:off x="1" y="10"/>
            <a:ext cx="9669642" cy="6857990"/>
          </a:xfrm>
          <a:prstGeom prst="rect">
            <a:avLst/>
          </a:prstGeom>
        </p:spPr>
      </p:pic>
      <p:sp>
        <p:nvSpPr>
          <p:cNvPr id="52" name="Rectangle 5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E6AE36-E363-45C5-F42F-DEF6B3E872D8}"/>
              </a:ext>
            </a:extLst>
          </p:cNvPr>
          <p:cNvSpPr>
            <a:spLocks noGrp="1"/>
          </p:cNvSpPr>
          <p:nvPr>
            <p:ph type="title"/>
          </p:nvPr>
        </p:nvSpPr>
        <p:spPr>
          <a:xfrm>
            <a:off x="7531610" y="365125"/>
            <a:ext cx="3822189" cy="1899912"/>
          </a:xfrm>
        </p:spPr>
        <p:txBody>
          <a:bodyPr>
            <a:normAutofit/>
          </a:bodyPr>
          <a:lstStyle/>
          <a:p>
            <a:r>
              <a:rPr lang="en-US" sz="4000" b="1" dirty="0"/>
              <a:t>Research- </a:t>
            </a:r>
            <a:r>
              <a:rPr lang="en-US" sz="4000" b="1"/>
              <a:t>Genshin</a:t>
            </a:r>
            <a:r>
              <a:rPr lang="en-US" sz="4000" b="1" dirty="0"/>
              <a:t> Impact</a:t>
            </a:r>
          </a:p>
        </p:txBody>
      </p:sp>
      <p:sp>
        <p:nvSpPr>
          <p:cNvPr id="3" name="Content Placeholder 2">
            <a:extLst>
              <a:ext uri="{FF2B5EF4-FFF2-40B4-BE49-F238E27FC236}">
                <a16:creationId xmlns:a16="http://schemas.microsoft.com/office/drawing/2014/main" id="{165B577F-982D-5C1A-FEE7-F97355571C9A}"/>
              </a:ext>
            </a:extLst>
          </p:cNvPr>
          <p:cNvSpPr>
            <a:spLocks noGrp="1"/>
          </p:cNvSpPr>
          <p:nvPr>
            <p:ph idx="1"/>
          </p:nvPr>
        </p:nvSpPr>
        <p:spPr>
          <a:xfrm>
            <a:off x="7531610" y="2434201"/>
            <a:ext cx="3822189" cy="4312828"/>
          </a:xfrm>
        </p:spPr>
        <p:txBody>
          <a:bodyPr>
            <a:normAutofit/>
          </a:bodyPr>
          <a:lstStyle/>
          <a:p>
            <a:r>
              <a:rPr lang="en-US" sz="1700" dirty="0" err="1"/>
              <a:t>Genshin</a:t>
            </a:r>
            <a:r>
              <a:rPr lang="en-US" sz="1700" dirty="0"/>
              <a:t> Impact</a:t>
            </a:r>
            <a:r>
              <a:rPr lang="en-US" sz="1200" b="0" i="0" dirty="0">
                <a:solidFill>
                  <a:srgbClr val="2C3E50"/>
                </a:solidFill>
                <a:effectLst/>
                <a:latin typeface="Roboto" panose="02000000000000000000" pitchFamily="2" charset="0"/>
              </a:rPr>
              <a:t>(genshin.hoyoverse.com, n.d.)</a:t>
            </a:r>
            <a:r>
              <a:rPr lang="en-US" sz="1700" dirty="0"/>
              <a:t> by originally by </a:t>
            </a:r>
            <a:r>
              <a:rPr lang="en-US" sz="1700" dirty="0" err="1"/>
              <a:t>miHoYo</a:t>
            </a:r>
            <a:r>
              <a:rPr lang="en-US" sz="1700" dirty="0"/>
              <a:t>, later on transferred to </a:t>
            </a:r>
            <a:r>
              <a:rPr lang="en-US" sz="1700" dirty="0" err="1"/>
              <a:t>hoyoverse</a:t>
            </a:r>
            <a:r>
              <a:rPr lang="en-US" sz="1700" dirty="0"/>
              <a:t> is extremely popular game which inspired me to create a similar battling system for two reasons: </a:t>
            </a:r>
          </a:p>
          <a:p>
            <a:r>
              <a:rPr lang="en-US" sz="1700" dirty="0"/>
              <a:t>1. It is simple to understand and get the hand of the moves and combos.</a:t>
            </a:r>
          </a:p>
          <a:p>
            <a:r>
              <a:rPr lang="en-US" sz="1700" dirty="0"/>
              <a:t>2. It is quite entertaining and keeps the players interested throughout the story.</a:t>
            </a:r>
            <a:br>
              <a:rPr lang="en-US" sz="1700" dirty="0"/>
            </a:br>
            <a:br>
              <a:rPr lang="en-US" sz="1700" dirty="0"/>
            </a:br>
            <a:r>
              <a:rPr lang="en-US" sz="1700" dirty="0"/>
              <a:t>What also gave me a hint of an idea is the third- person view, which I really enjoyed not only in this game but also in our second example.</a:t>
            </a:r>
          </a:p>
        </p:txBody>
      </p:sp>
    </p:spTree>
    <p:extLst>
      <p:ext uri="{BB962C8B-B14F-4D97-AF65-F5344CB8AC3E}">
        <p14:creationId xmlns:p14="http://schemas.microsoft.com/office/powerpoint/2010/main" val="38439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untain, nature, several, ocean floor&#10;&#10;Description automatically generated">
            <a:extLst>
              <a:ext uri="{FF2B5EF4-FFF2-40B4-BE49-F238E27FC236}">
                <a16:creationId xmlns:a16="http://schemas.microsoft.com/office/drawing/2014/main" id="{D00CB9E0-CC6E-D73B-90D2-41FEF109E8D4}"/>
              </a:ext>
            </a:extLst>
          </p:cNvPr>
          <p:cNvPicPr>
            <a:picLocks noChangeAspect="1"/>
          </p:cNvPicPr>
          <p:nvPr/>
        </p:nvPicPr>
        <p:blipFill rotWithShape="1">
          <a:blip r:embed="rId2">
            <a:extLst>
              <a:ext uri="{28A0092B-C50C-407E-A947-70E740481C1C}">
                <a14:useLocalDpi xmlns:a14="http://schemas.microsoft.com/office/drawing/2010/main" val="0"/>
              </a:ext>
            </a:extLst>
          </a:blip>
          <a:srcRect l="10344" r="10344"/>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6D2D34-779D-CB75-235E-6F06183EE1FF}"/>
              </a:ext>
            </a:extLst>
          </p:cNvPr>
          <p:cNvSpPr>
            <a:spLocks noGrp="1"/>
          </p:cNvSpPr>
          <p:nvPr>
            <p:ph type="title"/>
          </p:nvPr>
        </p:nvSpPr>
        <p:spPr>
          <a:xfrm>
            <a:off x="7531610" y="365125"/>
            <a:ext cx="3822189" cy="1899912"/>
          </a:xfrm>
        </p:spPr>
        <p:txBody>
          <a:bodyPr>
            <a:normAutofit/>
          </a:bodyPr>
          <a:lstStyle/>
          <a:p>
            <a:r>
              <a:rPr lang="en-US" sz="4000" b="1"/>
              <a:t>Research</a:t>
            </a:r>
            <a:br>
              <a:rPr lang="en-US" sz="4000" b="1"/>
            </a:br>
            <a:r>
              <a:rPr lang="en-US" sz="4000" b="1"/>
              <a:t>World Of Warcraft</a:t>
            </a:r>
          </a:p>
        </p:txBody>
      </p:sp>
      <p:sp>
        <p:nvSpPr>
          <p:cNvPr id="3" name="Content Placeholder 2">
            <a:extLst>
              <a:ext uri="{FF2B5EF4-FFF2-40B4-BE49-F238E27FC236}">
                <a16:creationId xmlns:a16="http://schemas.microsoft.com/office/drawing/2014/main" id="{42842EB4-8028-C96D-D62D-A07669F6B4F8}"/>
              </a:ext>
            </a:extLst>
          </p:cNvPr>
          <p:cNvSpPr>
            <a:spLocks noGrp="1"/>
          </p:cNvSpPr>
          <p:nvPr>
            <p:ph idx="1"/>
          </p:nvPr>
        </p:nvSpPr>
        <p:spPr>
          <a:xfrm>
            <a:off x="7531610" y="2434200"/>
            <a:ext cx="3822189" cy="4268257"/>
          </a:xfrm>
        </p:spPr>
        <p:txBody>
          <a:bodyPr>
            <a:normAutofit lnSpcReduction="10000"/>
          </a:bodyPr>
          <a:lstStyle/>
          <a:p>
            <a:pPr marL="0" indent="0">
              <a:buNone/>
            </a:pPr>
            <a:r>
              <a:rPr lang="en-US" sz="2000" dirty="0"/>
              <a:t>What inspired element of role-playing was none other than one of the first classical MMORPGS – as how fans call it WoW </a:t>
            </a:r>
            <a:r>
              <a:rPr lang="en-US" sz="1400" b="0" i="0" dirty="0">
                <a:solidFill>
                  <a:srgbClr val="2C3E50"/>
                </a:solidFill>
                <a:effectLst/>
                <a:latin typeface="Roboto" panose="02000000000000000000" pitchFamily="2" charset="0"/>
              </a:rPr>
              <a:t>(World of Warcraft, 2019)</a:t>
            </a:r>
            <a:r>
              <a:rPr lang="en-US" sz="2000" dirty="0"/>
              <a:t>. One of the many things that really stands out is how they module their surroundings and places around the world. The graphics are rustic which gives you the amazing feeling of getting into the story, especially in the latest expansions. Blizzard Ent.</a:t>
            </a:r>
            <a:r>
              <a:rPr lang="en-US" sz="1400" b="0" i="0" dirty="0">
                <a:solidFill>
                  <a:srgbClr val="2C3E50"/>
                </a:solidFill>
                <a:effectLst/>
                <a:latin typeface="Roboto" panose="02000000000000000000" pitchFamily="2" charset="0"/>
              </a:rPr>
              <a:t> (Blizzard.com, 2019)</a:t>
            </a:r>
            <a:r>
              <a:rPr lang="en-US" sz="2000" dirty="0"/>
              <a:t> also created some of the iconic dungeons, which helped me get an idea how to module  in this genre.   </a:t>
            </a:r>
          </a:p>
        </p:txBody>
      </p:sp>
    </p:spTree>
    <p:extLst>
      <p:ext uri="{BB962C8B-B14F-4D97-AF65-F5344CB8AC3E}">
        <p14:creationId xmlns:p14="http://schemas.microsoft.com/office/powerpoint/2010/main" val="3042752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EC7627-F72D-7504-B64F-1FA8A801DF68}"/>
              </a:ext>
            </a:extLst>
          </p:cNvPr>
          <p:cNvPicPr>
            <a:picLocks noChangeAspect="1"/>
          </p:cNvPicPr>
          <p:nvPr/>
        </p:nvPicPr>
        <p:blipFill rotWithShape="1">
          <a:blip r:embed="rId2">
            <a:extLst>
              <a:ext uri="{28A0092B-C50C-407E-A947-70E740481C1C}">
                <a14:useLocalDpi xmlns:a14="http://schemas.microsoft.com/office/drawing/2010/main" val="0"/>
              </a:ext>
            </a:extLst>
          </a:blip>
          <a:srcRect t="14708" r="9091" b="1224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7185A-739A-48B8-1B6D-3E31768A77A8}"/>
              </a:ext>
            </a:extLst>
          </p:cNvPr>
          <p:cNvSpPr>
            <a:spLocks noGrp="1"/>
          </p:cNvSpPr>
          <p:nvPr>
            <p:ph type="title"/>
          </p:nvPr>
        </p:nvSpPr>
        <p:spPr>
          <a:xfrm>
            <a:off x="594805" y="640263"/>
            <a:ext cx="3759240" cy="1344975"/>
          </a:xfrm>
        </p:spPr>
        <p:txBody>
          <a:bodyPr>
            <a:normAutofit fontScale="90000"/>
          </a:bodyPr>
          <a:lstStyle/>
          <a:p>
            <a:r>
              <a:rPr lang="en-US" sz="3400" b="1" dirty="0"/>
              <a:t>Research </a:t>
            </a:r>
            <a:br>
              <a:rPr lang="en-US" sz="3400" b="1" dirty="0"/>
            </a:br>
            <a:r>
              <a:rPr lang="en-US" sz="3400" b="1" dirty="0"/>
              <a:t>Dungeons &amp; Dragons </a:t>
            </a:r>
          </a:p>
        </p:txBody>
      </p:sp>
      <p:sp>
        <p:nvSpPr>
          <p:cNvPr id="3" name="Content Placeholder 2">
            <a:extLst>
              <a:ext uri="{FF2B5EF4-FFF2-40B4-BE49-F238E27FC236}">
                <a16:creationId xmlns:a16="http://schemas.microsoft.com/office/drawing/2014/main" id="{19845D4F-6820-881C-7F35-92A8A20DE7B4}"/>
              </a:ext>
            </a:extLst>
          </p:cNvPr>
          <p:cNvSpPr>
            <a:spLocks noGrp="1"/>
          </p:cNvSpPr>
          <p:nvPr>
            <p:ph idx="1"/>
          </p:nvPr>
        </p:nvSpPr>
        <p:spPr>
          <a:xfrm>
            <a:off x="594110" y="2121763"/>
            <a:ext cx="3764826" cy="3773010"/>
          </a:xfrm>
        </p:spPr>
        <p:txBody>
          <a:bodyPr>
            <a:normAutofit/>
          </a:bodyPr>
          <a:lstStyle/>
          <a:p>
            <a:r>
              <a:rPr lang="en-US" sz="1800" dirty="0"/>
              <a:t>Even though this is a mostly board game, some of its characteristics can be implemented, such as character design and story development, it helps you build your imagination, because you have to picture in your mind how the story and the battles go. Which is also perfect for creating custom characters. In </a:t>
            </a:r>
            <a:r>
              <a:rPr lang="en-US" sz="1800" dirty="0" err="1"/>
              <a:t>DnD</a:t>
            </a:r>
            <a:r>
              <a:rPr lang="en-US" sz="1800" dirty="0"/>
              <a:t> </a:t>
            </a:r>
            <a:r>
              <a:rPr lang="en-US" sz="1200" b="0" i="0" dirty="0">
                <a:solidFill>
                  <a:srgbClr val="2C3E50"/>
                </a:solidFill>
                <a:effectLst/>
                <a:latin typeface="Roboto" panose="02000000000000000000" pitchFamily="2" charset="0"/>
              </a:rPr>
              <a:t>(Haeck, 2019)</a:t>
            </a:r>
            <a:r>
              <a:rPr lang="en-US" sz="1800" dirty="0"/>
              <a:t> you can be whatever creature you wanted, and this is why I chose magical animals for my game.</a:t>
            </a:r>
          </a:p>
        </p:txBody>
      </p:sp>
    </p:spTree>
    <p:extLst>
      <p:ext uri="{BB962C8B-B14F-4D97-AF65-F5344CB8AC3E}">
        <p14:creationId xmlns:p14="http://schemas.microsoft.com/office/powerpoint/2010/main" val="416626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22DFC-7D63-51CA-6CD0-AD46B4DC4E3C}"/>
              </a:ext>
            </a:extLst>
          </p:cNvPr>
          <p:cNvSpPr>
            <a:spLocks noGrp="1"/>
          </p:cNvSpPr>
          <p:nvPr>
            <p:ph type="title"/>
          </p:nvPr>
        </p:nvSpPr>
        <p:spPr>
          <a:xfrm>
            <a:off x="841248" y="548640"/>
            <a:ext cx="3600860" cy="5431536"/>
          </a:xfrm>
        </p:spPr>
        <p:txBody>
          <a:bodyPr>
            <a:normAutofit/>
          </a:bodyPr>
          <a:lstStyle/>
          <a:p>
            <a:r>
              <a:rPr lang="en-GB" sz="5400"/>
              <a:t>Asset List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1D783079-7CAD-F44C-AE1F-263FB1696546}"/>
              </a:ext>
            </a:extLst>
          </p:cNvPr>
          <p:cNvSpPr>
            <a:spLocks noGrp="1"/>
          </p:cNvSpPr>
          <p:nvPr>
            <p:ph idx="1"/>
          </p:nvPr>
        </p:nvSpPr>
        <p:spPr>
          <a:xfrm>
            <a:off x="5126418" y="552091"/>
            <a:ext cx="6224335" cy="5431536"/>
          </a:xfrm>
        </p:spPr>
        <p:txBody>
          <a:bodyPr anchor="ctr">
            <a:normAutofit/>
          </a:bodyPr>
          <a:lstStyle/>
          <a:p>
            <a:r>
              <a:rPr lang="en-GB" sz="2200"/>
              <a:t>3D characters for Hip&amp;Hop, skeletons, guard dogs and Allvan.</a:t>
            </a:r>
          </a:p>
          <a:p>
            <a:r>
              <a:rPr lang="en-GB" sz="2200"/>
              <a:t>Attack animations for Hip&amp;Hop, skeletons, guard dogs and Allvan.</a:t>
            </a:r>
          </a:p>
          <a:p>
            <a:r>
              <a:rPr lang="en-GB" sz="2200"/>
              <a:t>Death animations for Hip&amp;Hop, skeletons, guard dogs and Allvan.</a:t>
            </a:r>
          </a:p>
          <a:p>
            <a:r>
              <a:rPr lang="en-GB" sz="2200"/>
              <a:t>Grass, tress, rocks, ground, village houses, Allvan castle, dungeon.</a:t>
            </a:r>
          </a:p>
          <a:p>
            <a:r>
              <a:rPr lang="en-GB" sz="2200"/>
              <a:t>Sounds for attacking and/or getting hit, footsteps, boss music, forest sounds (birds chirping, etc), landing after jump, enemy or player death. </a:t>
            </a:r>
          </a:p>
        </p:txBody>
      </p:sp>
    </p:spTree>
    <p:extLst>
      <p:ext uri="{BB962C8B-B14F-4D97-AF65-F5344CB8AC3E}">
        <p14:creationId xmlns:p14="http://schemas.microsoft.com/office/powerpoint/2010/main" val="2326850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49722-1961-8150-8F72-F9BC3E40275F}"/>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000" kern="1200" dirty="0">
                <a:latin typeface="+mj-lt"/>
                <a:ea typeface="+mj-ea"/>
                <a:cs typeface="+mj-cs"/>
              </a:rPr>
              <a:t>Development plan</a:t>
            </a:r>
            <a:br>
              <a:rPr lang="en-US" sz="3000" kern="1200" dirty="0">
                <a:latin typeface="+mj-lt"/>
                <a:ea typeface="+mj-ea"/>
                <a:cs typeface="+mj-cs"/>
              </a:rPr>
            </a:br>
            <a:r>
              <a:rPr lang="en-US" sz="3000" kern="1200" dirty="0">
                <a:latin typeface="+mj-lt"/>
                <a:ea typeface="+mj-ea"/>
                <a:cs typeface="+mj-cs"/>
              </a:rPr>
              <a:t>Timeline</a:t>
            </a:r>
            <a:br>
              <a:rPr lang="en-US" sz="3000" kern="1200" dirty="0">
                <a:latin typeface="+mj-lt"/>
                <a:ea typeface="+mj-ea"/>
                <a:cs typeface="+mj-cs"/>
              </a:rPr>
            </a:br>
            <a:endParaRPr lang="en-US" sz="3000" kern="1200" dirty="0">
              <a:latin typeface="+mj-lt"/>
              <a:ea typeface="+mj-ea"/>
              <a:cs typeface="+mj-cs"/>
            </a:endParaRPr>
          </a:p>
        </p:txBody>
      </p:sp>
      <p:sp>
        <p:nvSpPr>
          <p:cNvPr id="3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3">
            <a:extLst>
              <a:ext uri="{FF2B5EF4-FFF2-40B4-BE49-F238E27FC236}">
                <a16:creationId xmlns:a16="http://schemas.microsoft.com/office/drawing/2014/main" id="{8836ECCC-5EB1-8EEE-87E0-51F331CF997A}"/>
              </a:ext>
            </a:extLst>
          </p:cNvPr>
          <p:cNvSpPr>
            <a:spLocks noGrp="1"/>
          </p:cNvSpPr>
          <p:nvPr>
            <p:ph idx="1"/>
          </p:nvPr>
        </p:nvSpPr>
        <p:spPr>
          <a:xfrm>
            <a:off x="4654295" y="502920"/>
            <a:ext cx="6894576" cy="1661160"/>
          </a:xfrm>
        </p:spPr>
        <p:txBody>
          <a:bodyPr anchor="ctr">
            <a:normAutofit/>
          </a:bodyPr>
          <a:lstStyle/>
          <a:p>
            <a:r>
              <a:rPr lang="en-US" sz="1600" dirty="0"/>
              <a:t>This is a brief look how the work will be balanced during the two terms. The project is not that big so taking this amount of time should be more than enough. Although time could be more than needed, there could be more and new added features in the game.</a:t>
            </a:r>
          </a:p>
          <a:p>
            <a:r>
              <a:rPr lang="en-US" sz="1600" dirty="0"/>
              <a:t>Approximately working an hour or so a day. However, having days off on some Fridays and Sundays, also taking break on holidays.</a:t>
            </a:r>
          </a:p>
        </p:txBody>
      </p:sp>
      <p:pic>
        <p:nvPicPr>
          <p:cNvPr id="7" name="Content Placeholder 6" descr="Table&#10;&#10;Description automatically generated with low confidence">
            <a:extLst>
              <a:ext uri="{FF2B5EF4-FFF2-40B4-BE49-F238E27FC236}">
                <a16:creationId xmlns:a16="http://schemas.microsoft.com/office/drawing/2014/main" id="{B8A775AB-C38C-F1C6-B367-648D55EF7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2523741"/>
            <a:ext cx="10917936" cy="3493741"/>
          </a:xfrm>
          <a:prstGeom prst="rect">
            <a:avLst/>
          </a:prstGeom>
        </p:spPr>
      </p:pic>
    </p:spTree>
    <p:extLst>
      <p:ext uri="{BB962C8B-B14F-4D97-AF65-F5344CB8AC3E}">
        <p14:creationId xmlns:p14="http://schemas.microsoft.com/office/powerpoint/2010/main" val="401103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8EFFD-95BF-EC74-9B6E-924B9331969C}"/>
              </a:ext>
            </a:extLst>
          </p:cNvPr>
          <p:cNvSpPr>
            <a:spLocks noGrp="1"/>
          </p:cNvSpPr>
          <p:nvPr>
            <p:ph type="title"/>
          </p:nvPr>
        </p:nvSpPr>
        <p:spPr>
          <a:xfrm>
            <a:off x="838200" y="365125"/>
            <a:ext cx="10515600" cy="1325563"/>
          </a:xfrm>
        </p:spPr>
        <p:txBody>
          <a:bodyPr>
            <a:normAutofit/>
          </a:bodyPr>
          <a:lstStyle/>
          <a:p>
            <a:r>
              <a:rPr lang="en-GB" sz="5400"/>
              <a:t>Audience and Revenue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7253F9-F636-29CC-C7FE-806F40FF44B4}"/>
              </a:ext>
            </a:extLst>
          </p:cNvPr>
          <p:cNvSpPr>
            <a:spLocks noGrp="1"/>
          </p:cNvSpPr>
          <p:nvPr>
            <p:ph idx="1"/>
          </p:nvPr>
        </p:nvSpPr>
        <p:spPr>
          <a:xfrm>
            <a:off x="838200" y="1929383"/>
            <a:ext cx="10515600" cy="4563491"/>
          </a:xfrm>
        </p:spPr>
        <p:txBody>
          <a:bodyPr>
            <a:normAutofit lnSpcReduction="10000"/>
          </a:bodyPr>
          <a:lstStyle/>
          <a:p>
            <a:r>
              <a:rPr lang="en-GB" sz="1900" dirty="0"/>
              <a:t>“The Curse Of The Magic Forest” is intended for audience over 12 years old. This adventure game is action-packed and will keep the player entertained while exploring the magical forest, battling with dangerous armies of undead skeletons and blood thirsty hounds. Games rated PEGI 12 may contain more detailed and realistic looking violence, which may not be appropriate for younger audience. There may be horror elements and combat that may include graphical violence. The game is aimed for the player to enjoy the gameplay while keeping up with the amazing story. </a:t>
            </a:r>
          </a:p>
          <a:p>
            <a:pPr marL="0" indent="0">
              <a:buNone/>
            </a:pPr>
            <a:endParaRPr lang="en-GB" sz="1900" dirty="0"/>
          </a:p>
          <a:p>
            <a:r>
              <a:rPr lang="en-GB" sz="1900" dirty="0"/>
              <a:t>The unique selling point of the game is the game story and boss fight.  For example, the player will feel a sense of justice and accomplishment when he is finally able to defeat the Evil Alvan and cleanse the power of the crystal gem. </a:t>
            </a:r>
          </a:p>
          <a:p>
            <a:pPr marL="0" indent="0">
              <a:buNone/>
            </a:pPr>
            <a:endParaRPr lang="en-GB" sz="1900" dirty="0"/>
          </a:p>
          <a:p>
            <a:r>
              <a:rPr lang="en-GB" sz="1900" dirty="0"/>
              <a:t>The game will be available for purchase between </a:t>
            </a:r>
            <a:r>
              <a:rPr lang="en-GB" sz="1900" i="0" dirty="0">
                <a:effectLst/>
              </a:rPr>
              <a:t>£</a:t>
            </a:r>
            <a:r>
              <a:rPr lang="en-GB" sz="1900" dirty="0"/>
              <a:t>7.99 and </a:t>
            </a:r>
            <a:r>
              <a:rPr lang="en-GB" sz="1900" b="0" i="0" dirty="0">
                <a:effectLst/>
              </a:rPr>
              <a:t>£</a:t>
            </a:r>
            <a:r>
              <a:rPr lang="en-GB" sz="1900" dirty="0"/>
              <a:t>9.99, with no in-game purchases. The price is such, due to the fact, the game does not have much replay-ability value, as well as its short story which takes around 2-4 hours. For a minimal budget game, marketing on social media platforms can be an ideal solution to reach the target audience. For example, Instagram or </a:t>
            </a:r>
            <a:r>
              <a:rPr lang="en-GB" sz="1900" dirty="0" err="1"/>
              <a:t>Youtube</a:t>
            </a:r>
            <a:r>
              <a:rPr lang="en-GB" sz="1900" dirty="0"/>
              <a:t> advertisements for sponsored videos by using age location and interests.</a:t>
            </a:r>
          </a:p>
          <a:p>
            <a:endParaRPr lang="en-GB" sz="1900" dirty="0"/>
          </a:p>
          <a:p>
            <a:endParaRPr lang="en-GB" sz="1900" dirty="0"/>
          </a:p>
        </p:txBody>
      </p:sp>
    </p:spTree>
    <p:extLst>
      <p:ext uri="{BB962C8B-B14F-4D97-AF65-F5344CB8AC3E}">
        <p14:creationId xmlns:p14="http://schemas.microsoft.com/office/powerpoint/2010/main" val="917833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0C121-43D1-F959-ACE8-667DD68045A1}"/>
              </a:ext>
            </a:extLst>
          </p:cNvPr>
          <p:cNvSpPr>
            <a:spLocks noGrp="1"/>
          </p:cNvSpPr>
          <p:nvPr>
            <p:ph type="title"/>
          </p:nvPr>
        </p:nvSpPr>
        <p:spPr>
          <a:xfrm>
            <a:off x="838200" y="365125"/>
            <a:ext cx="10515600" cy="1325563"/>
          </a:xfrm>
        </p:spPr>
        <p:txBody>
          <a:bodyPr>
            <a:normAutofit/>
          </a:bodyPr>
          <a:lstStyle/>
          <a:p>
            <a:r>
              <a:rPr lang="en-GB" sz="5400"/>
              <a:t>Legal and Ethical issues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0E8D1B-D800-FEC7-EDEF-E534F2D3FE58}"/>
              </a:ext>
            </a:extLst>
          </p:cNvPr>
          <p:cNvSpPr>
            <a:spLocks noGrp="1"/>
          </p:cNvSpPr>
          <p:nvPr>
            <p:ph idx="1"/>
          </p:nvPr>
        </p:nvSpPr>
        <p:spPr>
          <a:xfrm>
            <a:off x="838200" y="1929384"/>
            <a:ext cx="10515600" cy="4251960"/>
          </a:xfrm>
        </p:spPr>
        <p:txBody>
          <a:bodyPr>
            <a:normAutofit/>
          </a:bodyPr>
          <a:lstStyle/>
          <a:p>
            <a:r>
              <a:rPr lang="en-GB" sz="1700"/>
              <a:t>Facing legal issues during the release phase of the game is normal. This is why, preventive measures must be taken. For example, the assets used from unity to either build the game or bring the characters to life are all legally bought or free to use, thus do not fall under any illegal activity, in other words, to use the copyright content. There will be no in-game personal data collection and no account creation required. The Curse Of The Magic Forest will be published commercially to the public, meaning that the content of the game must be fully under the terms for CC BY or CC BY-SA licenses. Sounds and sound effects used will have a license to ensure they can freely be used in commercial projects. They will be sourced from the creative common archive.   </a:t>
            </a:r>
          </a:p>
          <a:p>
            <a:endParaRPr lang="en-GB" sz="1700"/>
          </a:p>
          <a:p>
            <a:r>
              <a:rPr lang="en-GB" sz="1700"/>
              <a:t>In terms of Health and Safety in game, there might be content that could be disturbing to player base at risk. As well as people who are sensitive to bright lights and loud sound effects. Therefore, warning for those at risk, will be displayed before the game starts. The game will have a PEGI rating of 12 as the content of the game shows violence of slightly more graphic nature towards fantasy characters or non realistic violence towards animal-like characters. Mild bad language used. Even though the sounds play a part of the project, the game will implement visual cues so the sound is not critical to finishing the game. This will make The Curse Of The Magic Forest accessible for those with hearing disabilities. </a:t>
            </a:r>
          </a:p>
        </p:txBody>
      </p:sp>
    </p:spTree>
    <p:extLst>
      <p:ext uri="{BB962C8B-B14F-4D97-AF65-F5344CB8AC3E}">
        <p14:creationId xmlns:p14="http://schemas.microsoft.com/office/powerpoint/2010/main" val="2687549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81F15E-FB83-8BF0-899E-990E0A0B88BA}"/>
              </a:ext>
            </a:extLst>
          </p:cNvPr>
          <p:cNvSpPr>
            <a:spLocks noGrp="1"/>
          </p:cNvSpPr>
          <p:nvPr>
            <p:ph type="title"/>
          </p:nvPr>
        </p:nvSpPr>
        <p:spPr>
          <a:xfrm>
            <a:off x="838200" y="365125"/>
            <a:ext cx="10515600" cy="1325563"/>
          </a:xfrm>
        </p:spPr>
        <p:txBody>
          <a:bodyPr>
            <a:normAutofit/>
          </a:bodyPr>
          <a:lstStyle/>
          <a:p>
            <a:r>
              <a:rPr lang="en-US" sz="5400"/>
              <a:t>Technologies Justification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44B901-059E-41D1-0764-8CCFA2DE561B}"/>
              </a:ext>
            </a:extLst>
          </p:cNvPr>
          <p:cNvSpPr>
            <a:spLocks noGrp="1"/>
          </p:cNvSpPr>
          <p:nvPr>
            <p:ph idx="1"/>
          </p:nvPr>
        </p:nvSpPr>
        <p:spPr>
          <a:xfrm>
            <a:off x="838200" y="1929384"/>
            <a:ext cx="10515600" cy="4251960"/>
          </a:xfrm>
        </p:spPr>
        <p:txBody>
          <a:bodyPr>
            <a:normAutofit/>
          </a:bodyPr>
          <a:lstStyle/>
          <a:p>
            <a:r>
              <a:rPr lang="en-US" sz="1700" dirty="0"/>
              <a:t>This project is built by using Unity Game Engine (Unity Technologies, 2020). Using Unity’s inbuild </a:t>
            </a:r>
            <a:r>
              <a:rPr lang="en-US" sz="1700" dirty="0" err="1"/>
              <a:t>NavMesh</a:t>
            </a:r>
            <a:r>
              <a:rPr lang="en-US" sz="1700" dirty="0"/>
              <a:t> agent, we created a smooth movement design for the player agent and NPCs. The process of creating level geometry will be achieved by </a:t>
            </a:r>
            <a:r>
              <a:rPr lang="en-US" sz="1700" dirty="0" err="1"/>
              <a:t>NavMesh</a:t>
            </a:r>
            <a:r>
              <a:rPr lang="en-US" sz="1700" dirty="0"/>
              <a:t> baking from which it will render meshes and terrains of all game objects and mark them on the navigation static. Therefore, creating a walkable surface for the player to move on.  </a:t>
            </a:r>
          </a:p>
          <a:p>
            <a:pPr marL="0" indent="0">
              <a:buNone/>
            </a:pPr>
            <a:endParaRPr lang="en-US" sz="1700" dirty="0"/>
          </a:p>
          <a:p>
            <a:r>
              <a:rPr lang="en-US" sz="1700" dirty="0"/>
              <a:t> The game uses a third- person camera view and all the player can see is their character and a bit of their surroundings. Furthermore, players can interact with local environments, as well as jump on flat surfaces. Unity physics will be applied for simulation of 3D movement, mass, gravity and in-game collision. Components, such as character controllers, colliders and rigid bodies. Unity allows the implementation of packages that extend the functionality of the game engine. For example, the Main camera which is an orbital camera for the character controller. Unity’s animation features include retargetable animations, full control of animation weights, sophisticated machine hierarchies and transitions and many more. Unity UI will be used for developing user interfaces for the game and customizing position, arrangement and style of user interfaces. Unity lighting will help to achieve the atmospheric lighting with different </a:t>
            </a:r>
            <a:r>
              <a:rPr lang="en-US" sz="1700" dirty="0" err="1"/>
              <a:t>colours</a:t>
            </a:r>
            <a:r>
              <a:rPr lang="en-US" sz="1700" dirty="0"/>
              <a:t> and intensity. Shaders and particle system will be used to achieve visual effects, for example, fighting animations, death animations and more.  </a:t>
            </a:r>
          </a:p>
        </p:txBody>
      </p:sp>
    </p:spTree>
    <p:extLst>
      <p:ext uri="{BB962C8B-B14F-4D97-AF65-F5344CB8AC3E}">
        <p14:creationId xmlns:p14="http://schemas.microsoft.com/office/powerpoint/2010/main" val="1023766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6706A-83CC-2F94-F796-5EF6F01F292E}"/>
              </a:ext>
            </a:extLst>
          </p:cNvPr>
          <p:cNvSpPr>
            <a:spLocks noGrp="1"/>
          </p:cNvSpPr>
          <p:nvPr>
            <p:ph type="title"/>
          </p:nvPr>
        </p:nvSpPr>
        <p:spPr>
          <a:xfrm>
            <a:off x="838200" y="365125"/>
            <a:ext cx="10515600" cy="1325563"/>
          </a:xfrm>
        </p:spPr>
        <p:txBody>
          <a:bodyPr>
            <a:normAutofit/>
          </a:bodyPr>
          <a:lstStyle/>
          <a:p>
            <a:r>
              <a:rPr lang="en-US" sz="5400"/>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1E7306-3B32-05E4-B2BA-62939E6F0F83}"/>
              </a:ext>
            </a:extLst>
          </p:cNvPr>
          <p:cNvSpPr>
            <a:spLocks noGrp="1"/>
          </p:cNvSpPr>
          <p:nvPr>
            <p:ph idx="1"/>
          </p:nvPr>
        </p:nvSpPr>
        <p:spPr>
          <a:xfrm>
            <a:off x="838200" y="1929384"/>
            <a:ext cx="10515600" cy="4251960"/>
          </a:xfrm>
        </p:spPr>
        <p:txBody>
          <a:bodyPr>
            <a:normAutofit/>
          </a:bodyPr>
          <a:lstStyle/>
          <a:p>
            <a:r>
              <a:rPr lang="en-US" sz="1400" b="0" i="0" dirty="0">
                <a:effectLst/>
              </a:rPr>
              <a:t>Adobe Stock. (n.d.). </a:t>
            </a:r>
            <a:r>
              <a:rPr lang="en-US" sz="1400" b="0" i="1" dirty="0">
                <a:effectLst/>
              </a:rPr>
              <a:t>Enchanted Forest At Night Images – Browse 10,679 Stock Photos, Vectors, and Video</a:t>
            </a:r>
            <a:r>
              <a:rPr lang="en-US" sz="1400" b="0" i="0" dirty="0">
                <a:effectLst/>
              </a:rPr>
              <a:t>. [online] Available at: https://stock.adobe.com/uk/search?k=enchanted+forest+at+night&amp;asset_id=535261621 [Accessed 15 Dec. 2022].</a:t>
            </a:r>
          </a:p>
          <a:p>
            <a:r>
              <a:rPr lang="en-US" sz="1400" b="0" i="0" dirty="0">
                <a:effectLst/>
              </a:rPr>
              <a:t>ArtStation. (n.d.). </a:t>
            </a:r>
            <a:r>
              <a:rPr lang="en-US" sz="1400" b="0" i="1" dirty="0">
                <a:effectLst/>
              </a:rPr>
              <a:t>ArtStation - Explore</a:t>
            </a:r>
            <a:r>
              <a:rPr lang="en-US" sz="1400" b="0" i="0" dirty="0">
                <a:effectLst/>
              </a:rPr>
              <a:t>. [online] Available at: </a:t>
            </a:r>
            <a:r>
              <a:rPr lang="en-US" sz="1400" b="0" i="0" dirty="0">
                <a:effectLst/>
                <a:hlinkClick r:id="rId2"/>
              </a:rPr>
              <a:t>https://juliametzger.artstation.com/projects/lVdkYJ</a:t>
            </a:r>
            <a:endParaRPr lang="en-US" sz="1400" b="0" i="0" dirty="0">
              <a:effectLst/>
            </a:endParaRPr>
          </a:p>
          <a:p>
            <a:r>
              <a:rPr lang="en-US" sz="1400" b="0" i="0" dirty="0">
                <a:effectLst/>
              </a:rPr>
              <a:t>ArtStation. (2019). </a:t>
            </a:r>
            <a:r>
              <a:rPr lang="en-US" sz="1400" b="0" i="1" dirty="0">
                <a:effectLst/>
              </a:rPr>
              <a:t>ArtStation</a:t>
            </a:r>
            <a:r>
              <a:rPr lang="en-US" sz="1400" b="0" i="0" dirty="0">
                <a:effectLst/>
              </a:rPr>
              <a:t>. [online] Available at: </a:t>
            </a:r>
            <a:r>
              <a:rPr lang="en-US" sz="1400" b="0" i="0" dirty="0">
                <a:effectLst/>
                <a:hlinkClick r:id="rId3"/>
              </a:rPr>
              <a:t>https://www.artstation.com./artwork/Omml3b</a:t>
            </a:r>
            <a:endParaRPr lang="en-US" sz="1400" b="0" i="0" dirty="0">
              <a:effectLst/>
            </a:endParaRPr>
          </a:p>
          <a:p>
            <a:r>
              <a:rPr lang="en-US" sz="1400" dirty="0"/>
              <a:t>A</a:t>
            </a:r>
            <a:r>
              <a:rPr lang="en-US" sz="1400" b="0" i="0" dirty="0">
                <a:effectLst/>
              </a:rPr>
              <a:t>ssetstore.unity.com. (n.d.). </a:t>
            </a:r>
            <a:r>
              <a:rPr lang="en-US" sz="1400" b="0" i="1" dirty="0">
                <a:effectLst/>
              </a:rPr>
              <a:t>Cartoon Skeleton characters Pack | 3D Characters | Unity Asset Store</a:t>
            </a:r>
            <a:r>
              <a:rPr lang="en-US" sz="1400" b="0" i="0" dirty="0">
                <a:effectLst/>
              </a:rPr>
              <a:t>. [online] Available at: https://assetstore.unity.com/packages/3d/characters/cartoon-skeleton-characters-pack-151621 [Accessed 15 Dec. 2022].</a:t>
            </a:r>
          </a:p>
          <a:p>
            <a:r>
              <a:rPr lang="en-US" sz="1400" dirty="0"/>
              <a:t>A</a:t>
            </a:r>
            <a:r>
              <a:rPr lang="en-US" sz="1400" b="0" i="0" dirty="0">
                <a:effectLst/>
              </a:rPr>
              <a:t>ssetstore.unity.com. (n.d.). </a:t>
            </a:r>
            <a:r>
              <a:rPr lang="en-US" sz="1400" b="0" i="1" dirty="0" err="1">
                <a:effectLst/>
              </a:rPr>
              <a:t>NolWarrior</a:t>
            </a:r>
            <a:r>
              <a:rPr lang="en-US" sz="1400" b="0" i="1" dirty="0">
                <a:effectLst/>
              </a:rPr>
              <a:t> | 3D Creatures | Unity Asset Store</a:t>
            </a:r>
            <a:r>
              <a:rPr lang="en-US" sz="1400" b="0" i="0" dirty="0">
                <a:effectLst/>
              </a:rPr>
              <a:t>. [online] Available at: </a:t>
            </a:r>
            <a:r>
              <a:rPr lang="en-US" sz="1400" b="0" i="0" dirty="0">
                <a:effectLst/>
                <a:hlinkClick r:id="rId4"/>
              </a:rPr>
              <a:t>https://assetstore.unity.com/packages/3d/characters/creatures/nolwarrior-133138</a:t>
            </a:r>
            <a:r>
              <a:rPr lang="en-US" sz="1400" b="0" i="0" dirty="0">
                <a:effectLst/>
              </a:rPr>
              <a:t>.</a:t>
            </a:r>
          </a:p>
          <a:p>
            <a:r>
              <a:rPr lang="en-US" sz="1400" dirty="0"/>
              <a:t>A</a:t>
            </a:r>
            <a:r>
              <a:rPr lang="en-US" sz="1400" b="0" i="0" dirty="0">
                <a:effectLst/>
              </a:rPr>
              <a:t>ssetstore.unity.com. (n.d.). </a:t>
            </a:r>
            <a:r>
              <a:rPr lang="en-US" sz="1400" b="0" i="1" dirty="0" err="1">
                <a:effectLst/>
              </a:rPr>
              <a:t>RabbitWarrior</a:t>
            </a:r>
            <a:r>
              <a:rPr lang="en-US" sz="1400" b="0" i="1" dirty="0">
                <a:effectLst/>
              </a:rPr>
              <a:t> | 3D Animals | Unity Asset Store</a:t>
            </a:r>
            <a:r>
              <a:rPr lang="en-US" sz="1400" b="0" i="0" dirty="0">
                <a:effectLst/>
              </a:rPr>
              <a:t>. [online] Available at: </a:t>
            </a:r>
            <a:r>
              <a:rPr lang="en-US" sz="1400" b="0" i="0" dirty="0">
                <a:effectLst/>
                <a:hlinkClick r:id="rId5"/>
              </a:rPr>
              <a:t>https://assetstore.unity.com/packages/3d/characters/animals/rabbitwarrior-166566</a:t>
            </a:r>
            <a:r>
              <a:rPr lang="en-US" sz="1400" b="0" i="0" dirty="0">
                <a:effectLst/>
              </a:rPr>
              <a:t>.</a:t>
            </a:r>
          </a:p>
          <a:p>
            <a:r>
              <a:rPr lang="en-US" sz="1400" dirty="0"/>
              <a:t>A</a:t>
            </a:r>
            <a:r>
              <a:rPr lang="en-US" sz="1400" b="0" i="0" dirty="0">
                <a:effectLst/>
              </a:rPr>
              <a:t>ssetstore.unity.com. (n.d.). </a:t>
            </a:r>
            <a:r>
              <a:rPr lang="en-US" sz="1400" b="0" i="1" dirty="0">
                <a:effectLst/>
              </a:rPr>
              <a:t>Skeleton Warlock | 2D Characters | Unity Asset Store</a:t>
            </a:r>
            <a:r>
              <a:rPr lang="en-US" sz="1400" b="0" i="0" dirty="0">
                <a:effectLst/>
              </a:rPr>
              <a:t>. [online] Available at: </a:t>
            </a:r>
            <a:r>
              <a:rPr lang="en-US" sz="1400" b="0" i="0" dirty="0">
                <a:effectLst/>
                <a:hlinkClick r:id="rId6"/>
              </a:rPr>
              <a:t>https://assetstore.unity.com/packages/2d/characters/skeleton-warlock-122856</a:t>
            </a:r>
            <a:r>
              <a:rPr lang="en-US" sz="1400" b="0" i="0" dirty="0">
                <a:effectLst/>
              </a:rPr>
              <a:t>.</a:t>
            </a:r>
          </a:p>
          <a:p>
            <a:r>
              <a:rPr lang="en-US" sz="1400" b="0" i="0" dirty="0">
                <a:effectLst/>
              </a:rPr>
              <a:t>‌</a:t>
            </a:r>
            <a:r>
              <a:rPr lang="en-US" sz="1400" dirty="0"/>
              <a:t>A</a:t>
            </a:r>
            <a:r>
              <a:rPr lang="en-US" sz="1400" b="0" i="0" dirty="0">
                <a:effectLst/>
              </a:rPr>
              <a:t>ssetstore.unity.com. (n.d.). </a:t>
            </a:r>
            <a:r>
              <a:rPr lang="en-US" sz="1400" b="0" i="1" dirty="0">
                <a:effectLst/>
              </a:rPr>
              <a:t>Stylized Fantasy House | 3D Environments | Unity Asset Store</a:t>
            </a:r>
            <a:r>
              <a:rPr lang="en-US" sz="1400" b="0" i="0" dirty="0">
                <a:effectLst/>
              </a:rPr>
              <a:t>. [online] Available at: https://assetstore.unity.com/packages/3d/environments/stylized-fantasy-house-153587 [Accessed 15 Dec. 2022].</a:t>
            </a:r>
          </a:p>
          <a:p>
            <a:r>
              <a:rPr lang="en-US" sz="1400" i="1" dirty="0"/>
              <a:t>B</a:t>
            </a:r>
            <a:r>
              <a:rPr lang="en-US" sz="1400" b="0" i="1" dirty="0">
                <a:effectLst/>
              </a:rPr>
              <a:t>lewood - Smallwood. A tiny </a:t>
            </a:r>
            <a:r>
              <a:rPr lang="en-US" sz="1400" b="0" i="1" dirty="0" err="1">
                <a:effectLst/>
              </a:rPr>
              <a:t>Humblefolk</a:t>
            </a:r>
            <a:r>
              <a:rPr lang="en-US" sz="1400" b="0" i="1" dirty="0">
                <a:effectLst/>
              </a:rPr>
              <a:t>-only village.</a:t>
            </a:r>
            <a:r>
              <a:rPr lang="en-US" sz="1400" b="0" i="0" dirty="0">
                <a:effectLst/>
              </a:rPr>
              <a:t> [online] Available at: </a:t>
            </a:r>
            <a:r>
              <a:rPr lang="en-US" sz="1400" b="0" i="0" dirty="0">
                <a:effectLst/>
                <a:hlinkClick r:id="rId7"/>
              </a:rPr>
              <a:t>https://www.reddit.com/r/humblewood/comments/g2delo/smallwood_a_tiny_humblefolkonly_village/</a:t>
            </a:r>
            <a:r>
              <a:rPr lang="en-US" sz="1400" b="0" i="0" dirty="0">
                <a:effectLst/>
              </a:rPr>
              <a:t>.</a:t>
            </a:r>
          </a:p>
          <a:p>
            <a:endParaRPr lang="en-US" sz="1400" b="0" i="0" dirty="0">
              <a:effectLst/>
            </a:endParaRPr>
          </a:p>
          <a:p>
            <a:endParaRPr lang="en-US" sz="1400" b="0" i="0" dirty="0">
              <a:effectLst/>
            </a:endParaRPr>
          </a:p>
          <a:p>
            <a:endParaRPr lang="en-US" sz="1400" b="0" i="0" dirty="0">
              <a:effectLst/>
            </a:endParaRPr>
          </a:p>
          <a:p>
            <a:endParaRPr lang="en-US" sz="1400" b="0" i="0" dirty="0">
              <a:effectLst/>
            </a:endParaRPr>
          </a:p>
          <a:p>
            <a:endParaRPr lang="en-US" sz="1400" dirty="0"/>
          </a:p>
        </p:txBody>
      </p:sp>
    </p:spTree>
    <p:extLst>
      <p:ext uri="{BB962C8B-B14F-4D97-AF65-F5344CB8AC3E}">
        <p14:creationId xmlns:p14="http://schemas.microsoft.com/office/powerpoint/2010/main" val="324370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9C72180F-0894-D4D6-162F-A044E1541CC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623FC66-8FC1-0A00-7EF7-8FCD3D5E65B3}"/>
              </a:ext>
            </a:extLst>
          </p:cNvPr>
          <p:cNvSpPr>
            <a:spLocks noGrp="1"/>
          </p:cNvSpPr>
          <p:nvPr>
            <p:ph type="title"/>
          </p:nvPr>
        </p:nvSpPr>
        <p:spPr>
          <a:xfrm>
            <a:off x="838200" y="365125"/>
            <a:ext cx="10515600" cy="1325563"/>
          </a:xfrm>
        </p:spPr>
        <p:txBody>
          <a:bodyPr>
            <a:normAutofit/>
          </a:bodyPr>
          <a:lstStyle/>
          <a:p>
            <a:r>
              <a:rPr lang="en-US">
                <a:solidFill>
                  <a:srgbClr val="FFFFFF"/>
                </a:solidFill>
              </a:rPr>
              <a:t>Overview</a:t>
            </a:r>
          </a:p>
        </p:txBody>
      </p:sp>
      <p:sp>
        <p:nvSpPr>
          <p:cNvPr id="3" name="Content Placeholder 2">
            <a:extLst>
              <a:ext uri="{FF2B5EF4-FFF2-40B4-BE49-F238E27FC236}">
                <a16:creationId xmlns:a16="http://schemas.microsoft.com/office/drawing/2014/main" id="{23E40466-3F83-09DC-8D7A-EB0F70E63287}"/>
              </a:ext>
            </a:extLst>
          </p:cNvPr>
          <p:cNvSpPr>
            <a:spLocks noGrp="1"/>
          </p:cNvSpPr>
          <p:nvPr>
            <p:ph idx="1"/>
          </p:nvPr>
        </p:nvSpPr>
        <p:spPr>
          <a:xfrm>
            <a:off x="838200" y="1825625"/>
            <a:ext cx="10515600" cy="4351338"/>
          </a:xfrm>
        </p:spPr>
        <p:txBody>
          <a:bodyPr>
            <a:normAutofit/>
          </a:bodyPr>
          <a:lstStyle/>
          <a:p>
            <a:r>
              <a:rPr lang="en-US" sz="2000" dirty="0">
                <a:solidFill>
                  <a:srgbClr val="FFFFFF"/>
                </a:solidFill>
              </a:rPr>
              <a:t>Title:                                   </a:t>
            </a:r>
            <a:r>
              <a:rPr lang="en-US" sz="2000" b="1" dirty="0">
                <a:solidFill>
                  <a:srgbClr val="FFFFFF"/>
                </a:solidFill>
              </a:rPr>
              <a:t>The Curse of The Magic Forest</a:t>
            </a:r>
          </a:p>
          <a:p>
            <a:endParaRPr lang="en-US" sz="2000" dirty="0">
              <a:solidFill>
                <a:srgbClr val="FFFFFF"/>
              </a:solidFill>
            </a:endParaRPr>
          </a:p>
          <a:p>
            <a:r>
              <a:rPr lang="en-US" sz="2000" dirty="0">
                <a:solidFill>
                  <a:srgbClr val="FFFFFF"/>
                </a:solidFill>
              </a:rPr>
              <a:t>Genre(s):                            Action, Role-playing game, Adventure</a:t>
            </a:r>
          </a:p>
          <a:p>
            <a:endParaRPr lang="en-US" sz="2000" dirty="0">
              <a:solidFill>
                <a:srgbClr val="FFFFFF"/>
              </a:solidFill>
            </a:endParaRPr>
          </a:p>
          <a:p>
            <a:r>
              <a:rPr lang="en-US" sz="2000" dirty="0">
                <a:solidFill>
                  <a:srgbClr val="FFFFFF"/>
                </a:solidFill>
              </a:rPr>
              <a:t>Platform(s):                        Microsoft Windows</a:t>
            </a:r>
          </a:p>
          <a:p>
            <a:endParaRPr lang="en-US" sz="2000" dirty="0">
              <a:solidFill>
                <a:srgbClr val="FFFFFF"/>
              </a:solidFill>
            </a:endParaRPr>
          </a:p>
          <a:p>
            <a:r>
              <a:rPr lang="en-US" sz="2000" dirty="0">
                <a:solidFill>
                  <a:srgbClr val="FFFFFF"/>
                </a:solidFill>
              </a:rPr>
              <a:t>Audience:                            12+</a:t>
            </a:r>
          </a:p>
          <a:p>
            <a:endParaRPr lang="en-US" sz="2000" dirty="0">
              <a:solidFill>
                <a:srgbClr val="FFFFFF"/>
              </a:solidFill>
            </a:endParaRPr>
          </a:p>
          <a:p>
            <a:r>
              <a:rPr lang="en-US" sz="2000" dirty="0">
                <a:solidFill>
                  <a:srgbClr val="FFFFFF"/>
                </a:solidFill>
              </a:rPr>
              <a:t>Synopsis:                             After the invasion of the </a:t>
            </a:r>
            <a:r>
              <a:rPr lang="en-US" sz="2000" b="1" dirty="0">
                <a:solidFill>
                  <a:srgbClr val="FFFFFF"/>
                </a:solidFill>
              </a:rPr>
              <a:t>Evil Alvan</a:t>
            </a:r>
            <a:r>
              <a:rPr lang="en-US" sz="2000" dirty="0">
                <a:solidFill>
                  <a:srgbClr val="FFFFFF"/>
                </a:solidFill>
              </a:rPr>
              <a:t>, you are tasked to free your                        </a:t>
            </a:r>
            <a:br>
              <a:rPr lang="en-US" sz="2000" dirty="0">
                <a:solidFill>
                  <a:srgbClr val="FFFFFF"/>
                </a:solidFill>
              </a:rPr>
            </a:br>
            <a:r>
              <a:rPr lang="en-US" sz="2000" dirty="0">
                <a:solidFill>
                  <a:srgbClr val="FFFFFF"/>
                </a:solidFill>
              </a:rPr>
              <a:t>                                               homeland and bring back the </a:t>
            </a:r>
            <a:r>
              <a:rPr lang="en-US" sz="2000" b="1" dirty="0">
                <a:solidFill>
                  <a:srgbClr val="FFFFFF"/>
                </a:solidFill>
              </a:rPr>
              <a:t>Heart Of The Forest. </a:t>
            </a:r>
            <a:r>
              <a:rPr lang="en-US" sz="2000" dirty="0">
                <a:solidFill>
                  <a:srgbClr val="FFFFFF"/>
                </a:solidFill>
              </a:rPr>
              <a:t>This will not be </a:t>
            </a:r>
            <a:br>
              <a:rPr lang="en-US" sz="2000" dirty="0">
                <a:solidFill>
                  <a:srgbClr val="FFFFFF"/>
                </a:solidFill>
              </a:rPr>
            </a:br>
            <a:r>
              <a:rPr lang="en-US" sz="2000" dirty="0">
                <a:solidFill>
                  <a:srgbClr val="FFFFFF"/>
                </a:solidFill>
              </a:rPr>
              <a:t>                                                easy because the armies of evil will try to stop you at all cost.</a:t>
            </a:r>
            <a:endParaRPr lang="en-US" sz="2000" b="1" dirty="0">
              <a:solidFill>
                <a:srgbClr val="FFFFFF"/>
              </a:solidFill>
            </a:endParaRPr>
          </a:p>
        </p:txBody>
      </p:sp>
      <p:sp>
        <p:nvSpPr>
          <p:cNvPr id="6" name="TextBox 5">
            <a:extLst>
              <a:ext uri="{FF2B5EF4-FFF2-40B4-BE49-F238E27FC236}">
                <a16:creationId xmlns:a16="http://schemas.microsoft.com/office/drawing/2014/main" id="{DCE4EB90-FE40-6AAF-7794-680B18A17FD8}"/>
              </a:ext>
            </a:extLst>
          </p:cNvPr>
          <p:cNvSpPr txBox="1"/>
          <p:nvPr/>
        </p:nvSpPr>
        <p:spPr>
          <a:xfrm>
            <a:off x="10744200" y="6596390"/>
            <a:ext cx="1676400" cy="261610"/>
          </a:xfrm>
          <a:prstGeom prst="rect">
            <a:avLst/>
          </a:prstGeom>
          <a:noFill/>
        </p:spPr>
        <p:txBody>
          <a:bodyPr wrap="square" rtlCol="0">
            <a:spAutoFit/>
          </a:bodyPr>
          <a:lstStyle/>
          <a:p>
            <a:r>
              <a:rPr lang="en-US" sz="1100" dirty="0"/>
              <a:t>Art from Teahub.com</a:t>
            </a:r>
          </a:p>
        </p:txBody>
      </p:sp>
    </p:spTree>
    <p:extLst>
      <p:ext uri="{BB962C8B-B14F-4D97-AF65-F5344CB8AC3E}">
        <p14:creationId xmlns:p14="http://schemas.microsoft.com/office/powerpoint/2010/main" val="423229881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28357-330A-CC75-029E-43CFE7F0BEE8}"/>
              </a:ext>
            </a:extLst>
          </p:cNvPr>
          <p:cNvSpPr>
            <a:spLocks noGrp="1"/>
          </p:cNvSpPr>
          <p:nvPr>
            <p:ph type="title"/>
          </p:nvPr>
        </p:nvSpPr>
        <p:spPr>
          <a:xfrm>
            <a:off x="838200" y="365125"/>
            <a:ext cx="10515600" cy="1325563"/>
          </a:xfrm>
        </p:spPr>
        <p:txBody>
          <a:bodyPr>
            <a:normAutofit/>
          </a:bodyPr>
          <a:lstStyle/>
          <a:p>
            <a:r>
              <a:rPr lang="en-GB" sz="5400"/>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EAB841-2A8A-9A78-E6DF-EE327A3631DF}"/>
              </a:ext>
            </a:extLst>
          </p:cNvPr>
          <p:cNvSpPr>
            <a:spLocks noGrp="1"/>
          </p:cNvSpPr>
          <p:nvPr>
            <p:ph idx="1"/>
          </p:nvPr>
        </p:nvSpPr>
        <p:spPr>
          <a:xfrm>
            <a:off x="838200" y="1929384"/>
            <a:ext cx="10515600" cy="4928616"/>
          </a:xfrm>
        </p:spPr>
        <p:txBody>
          <a:bodyPr>
            <a:normAutofit/>
          </a:bodyPr>
          <a:lstStyle/>
          <a:p>
            <a:r>
              <a:rPr lang="en-US" sz="1400" b="0" i="0" dirty="0">
                <a:effectLst/>
              </a:rPr>
              <a:t>Blizzard.com. (2019). </a:t>
            </a:r>
            <a:r>
              <a:rPr lang="en-US" sz="1400" b="0" i="1" dirty="0">
                <a:effectLst/>
              </a:rPr>
              <a:t>Blizzard Entertainment</a:t>
            </a:r>
            <a:r>
              <a:rPr lang="en-US" sz="1400" b="0" i="0" dirty="0">
                <a:effectLst/>
              </a:rPr>
              <a:t>. [online] Available at: https://www.blizzard.com/en-us/.</a:t>
            </a:r>
            <a:endParaRPr lang="en-US" sz="1400" dirty="0"/>
          </a:p>
          <a:p>
            <a:r>
              <a:rPr lang="en-US" sz="1400" dirty="0"/>
              <a:t>G</a:t>
            </a:r>
            <a:r>
              <a:rPr lang="en-US" sz="1400" b="0" i="0" dirty="0">
                <a:effectLst/>
              </a:rPr>
              <a:t>enshin.hoyoverse.com. (n.d.). </a:t>
            </a:r>
            <a:r>
              <a:rPr lang="en-US" sz="1400" b="0" i="1" dirty="0" err="1">
                <a:effectLst/>
              </a:rPr>
              <a:t>Genshin</a:t>
            </a:r>
            <a:r>
              <a:rPr lang="en-US" sz="1400" b="0" i="1" dirty="0">
                <a:effectLst/>
              </a:rPr>
              <a:t> Impact – Step Into a Vast Magical World of Adventure</a:t>
            </a:r>
            <a:r>
              <a:rPr lang="en-US" sz="1400" b="0" i="0" dirty="0">
                <a:effectLst/>
              </a:rPr>
              <a:t>. [online] Available at: </a:t>
            </a:r>
            <a:r>
              <a:rPr lang="en-US" sz="1400" b="0" i="0" dirty="0">
                <a:effectLst/>
                <a:hlinkClick r:id="rId2"/>
              </a:rPr>
              <a:t>https://genshin.hoyoverse.com/en/</a:t>
            </a:r>
            <a:r>
              <a:rPr lang="en-US" sz="1400" b="0" i="0" dirty="0">
                <a:effectLst/>
              </a:rPr>
              <a:t>.</a:t>
            </a:r>
          </a:p>
          <a:p>
            <a:pPr algn="l"/>
            <a:r>
              <a:rPr lang="en-US" sz="1400" b="0" i="0" dirty="0">
                <a:solidFill>
                  <a:srgbClr val="000000"/>
                </a:solidFill>
                <a:effectLst/>
              </a:rPr>
              <a:t>GoodFon - wallpaper on pc and phone. (n.d.). </a:t>
            </a:r>
            <a:r>
              <a:rPr lang="en-US" sz="1400" b="0" i="1" dirty="0">
                <a:solidFill>
                  <a:srgbClr val="000000"/>
                </a:solidFill>
                <a:effectLst/>
              </a:rPr>
              <a:t>Download wallpapers by subject art</a:t>
            </a:r>
            <a:r>
              <a:rPr lang="en-US" sz="1400" b="0" i="0" dirty="0">
                <a:solidFill>
                  <a:srgbClr val="000000"/>
                </a:solidFill>
                <a:effectLst/>
              </a:rPr>
              <a:t>. [online] Available at: https://anime.goodfon.com/art-anime/wallpaper-zamok-voda-mrachnyi-les.html [Accessed 15 Dec. 2022].</a:t>
            </a:r>
          </a:p>
          <a:p>
            <a:r>
              <a:rPr lang="en-US" sz="1400" b="0" i="0" dirty="0">
                <a:solidFill>
                  <a:srgbClr val="000000"/>
                </a:solidFill>
                <a:effectLst/>
              </a:rPr>
              <a:t>GoodFon - wallpaper on pc and phone. (n.d.). </a:t>
            </a:r>
            <a:r>
              <a:rPr lang="en-US" sz="1400" b="0" i="1" dirty="0">
                <a:solidFill>
                  <a:srgbClr val="000000"/>
                </a:solidFill>
                <a:effectLst/>
              </a:rPr>
              <a:t>Wallpapers from </a:t>
            </a:r>
            <a:r>
              <a:rPr lang="en-US" sz="1400" b="0" i="1" dirty="0" err="1">
                <a:solidFill>
                  <a:srgbClr val="000000"/>
                </a:solidFill>
                <a:effectLst/>
              </a:rPr>
              <a:t>Nyankosensei</a:t>
            </a:r>
            <a:r>
              <a:rPr lang="en-US" sz="1400" b="0" i="0" dirty="0">
                <a:solidFill>
                  <a:srgbClr val="000000"/>
                </a:solidFill>
                <a:effectLst/>
              </a:rPr>
              <a:t>. [online] Available at: https://www.goodfon.com/user/nyankosensei/ [Accessed 15 Dec. 2022].</a:t>
            </a:r>
          </a:p>
          <a:p>
            <a:r>
              <a:rPr lang="en-US" sz="1400" b="0" i="0" dirty="0">
                <a:effectLst/>
              </a:rPr>
              <a:t>Haeck, J. (2019). </a:t>
            </a:r>
            <a:r>
              <a:rPr lang="en-US" sz="1400" b="0" i="1" dirty="0">
                <a:effectLst/>
              </a:rPr>
              <a:t>D&amp;D Beyond</a:t>
            </a:r>
            <a:r>
              <a:rPr lang="en-US" sz="1400" b="0" i="0" dirty="0">
                <a:effectLst/>
              </a:rPr>
              <a:t>. [online] D&amp;D Beyond. Available at: </a:t>
            </a:r>
            <a:r>
              <a:rPr lang="en-US" sz="1400" b="0" i="0" dirty="0">
                <a:effectLst/>
                <a:hlinkClick r:id="rId3"/>
              </a:rPr>
              <a:t>https://www.dndbeyond.com/</a:t>
            </a:r>
            <a:r>
              <a:rPr lang="en-US" sz="1400" b="0" i="0" dirty="0">
                <a:effectLst/>
              </a:rPr>
              <a:t>.</a:t>
            </a:r>
          </a:p>
          <a:p>
            <a:pPr algn="l"/>
            <a:r>
              <a:rPr lang="en-US" sz="1400" b="0" i="0" dirty="0">
                <a:solidFill>
                  <a:srgbClr val="000000"/>
                </a:solidFill>
                <a:effectLst/>
              </a:rPr>
              <a:t>Indie DB. (n.d.). </a:t>
            </a:r>
            <a:r>
              <a:rPr lang="en-US" sz="1400" b="0" i="1" dirty="0">
                <a:solidFill>
                  <a:srgbClr val="000000"/>
                </a:solidFill>
                <a:effectLst/>
              </a:rPr>
              <a:t>Dark Forest Background image - </a:t>
            </a:r>
            <a:r>
              <a:rPr lang="en-US" sz="1400" b="0" i="1" dirty="0" err="1">
                <a:solidFill>
                  <a:srgbClr val="000000"/>
                </a:solidFill>
                <a:effectLst/>
              </a:rPr>
              <a:t>Drykkur</a:t>
            </a:r>
            <a:r>
              <a:rPr lang="en-US" sz="1400" b="0" i="0" dirty="0">
                <a:solidFill>
                  <a:srgbClr val="000000"/>
                </a:solidFill>
                <a:effectLst/>
              </a:rPr>
              <a:t>. [online] Available at: https://www.indiedb.com/games/drykkur/images/dark-forest-background [Accessed 15 Dec. 2022].</a:t>
            </a:r>
          </a:p>
          <a:p>
            <a:r>
              <a:rPr lang="en-US" sz="1400" b="0" i="0" dirty="0">
                <a:effectLst/>
              </a:rPr>
              <a:t>www.logitechg.com. (n.d.). </a:t>
            </a:r>
            <a:r>
              <a:rPr lang="en-US" sz="1400" b="0" i="1" dirty="0">
                <a:effectLst/>
              </a:rPr>
              <a:t>League of Legends (</a:t>
            </a:r>
            <a:r>
              <a:rPr lang="en-US" sz="1400" b="0" i="1" dirty="0" err="1">
                <a:effectLst/>
              </a:rPr>
              <a:t>LoL</a:t>
            </a:r>
            <a:r>
              <a:rPr lang="en-US" sz="1400" b="0" i="1" dirty="0">
                <a:effectLst/>
              </a:rPr>
              <a:t>) Official K/DA Gear | Logitech G</a:t>
            </a:r>
            <a:r>
              <a:rPr lang="en-US" sz="1400" b="0" i="0" dirty="0">
                <a:effectLst/>
              </a:rPr>
              <a:t>. [online] Available at: https://www.logitechg.com/en-gb/league-of-legends-kda-gear.html [Accessed 15 Dec. 2022].</a:t>
            </a:r>
          </a:p>
          <a:p>
            <a:r>
              <a:rPr lang="en-US" sz="1400" b="0" i="0" dirty="0">
                <a:effectLst/>
              </a:rPr>
              <a:t>reddit. (2021). </a:t>
            </a:r>
            <a:r>
              <a:rPr lang="en-US" sz="1400" b="0" i="1" dirty="0">
                <a:effectLst/>
              </a:rPr>
              <a:t>r/hum</a:t>
            </a:r>
            <a:r>
              <a:rPr lang="en-US" sz="1400" dirty="0"/>
              <a:t>assetstore.unity.com. (n.d.). </a:t>
            </a:r>
            <a:r>
              <a:rPr lang="en-US" sz="1400" i="1" dirty="0"/>
              <a:t>Multistory Dungeons | 3D Dungeons | Unity Asset Store</a:t>
            </a:r>
            <a:r>
              <a:rPr lang="en-US" sz="1400" dirty="0"/>
              <a:t>. [online] Available at: https://assetstore.unity.com/packages/3d/environments/dungeons/multistory-dungeons-33955 [Accessed 15 Dec. 2022].</a:t>
            </a:r>
          </a:p>
          <a:p>
            <a:pPr algn="l"/>
            <a:r>
              <a:rPr lang="en-US" sz="1400" b="0" i="0" dirty="0">
                <a:solidFill>
                  <a:srgbClr val="000000"/>
                </a:solidFill>
                <a:effectLst/>
              </a:rPr>
              <a:t>teahub.io. (n.d.). </a:t>
            </a:r>
            <a:r>
              <a:rPr lang="en-US" sz="1400" b="0" i="1" dirty="0">
                <a:solidFill>
                  <a:srgbClr val="000000"/>
                </a:solidFill>
                <a:effectLst/>
              </a:rPr>
              <a:t>Wallpaper Cave, Art, Water, Dark - Water Cave Game Background - 2560x1440 Wallpaper</a:t>
            </a:r>
            <a:r>
              <a:rPr lang="en-US" sz="1400" b="0" i="0" dirty="0">
                <a:solidFill>
                  <a:srgbClr val="000000"/>
                </a:solidFill>
                <a:effectLst/>
              </a:rPr>
              <a:t>. [online] Available at: https://www.teahub.io/viewwp/bRTTbx_wallpaper-cave-art-water-dark-water-cave-game/ [Accessed 15 Dec. 2022].</a:t>
            </a:r>
            <a:endParaRPr lang="en-US" sz="1050" b="0" i="0" dirty="0">
              <a:solidFill>
                <a:srgbClr val="000000"/>
              </a:solidFill>
              <a:effectLst/>
              <a:latin typeface="Calibri" panose="020F0502020204030204" pitchFamily="34" charset="0"/>
            </a:endParaRPr>
          </a:p>
          <a:p>
            <a:endParaRPr lang="en-US" sz="1400" dirty="0"/>
          </a:p>
          <a:p>
            <a:endParaRPr lang="en-US" sz="1200" b="0" i="0" dirty="0">
              <a:effectLst/>
            </a:endParaRPr>
          </a:p>
          <a:p>
            <a:endParaRPr lang="en-US" sz="1200" b="0" i="0" dirty="0">
              <a:effectLst/>
            </a:endParaRPr>
          </a:p>
          <a:p>
            <a:pPr marL="0" indent="0">
              <a:buNone/>
            </a:pPr>
            <a:endParaRPr lang="en-US" sz="1200" b="0" i="0" dirty="0">
              <a:effectLst/>
              <a:latin typeface="Calibri" panose="020F0502020204030204" pitchFamily="34" charset="0"/>
            </a:endParaRPr>
          </a:p>
          <a:p>
            <a:endParaRPr lang="en-US" sz="1200" b="0" i="0" dirty="0">
              <a:effectLst/>
              <a:latin typeface="Calibri" panose="020F0502020204030204" pitchFamily="34" charset="0"/>
            </a:endParaRPr>
          </a:p>
          <a:p>
            <a:endParaRPr lang="en-US" sz="1200" b="0" i="0" dirty="0">
              <a:effectLst/>
              <a:latin typeface="Calibri" panose="020F0502020204030204" pitchFamily="34" charset="0"/>
            </a:endParaRPr>
          </a:p>
          <a:p>
            <a:endParaRPr lang="en-GB" sz="1200" dirty="0"/>
          </a:p>
        </p:txBody>
      </p:sp>
    </p:spTree>
    <p:extLst>
      <p:ext uri="{BB962C8B-B14F-4D97-AF65-F5344CB8AC3E}">
        <p14:creationId xmlns:p14="http://schemas.microsoft.com/office/powerpoint/2010/main" val="259450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spring&#10;&#10;Description automatically generated">
            <a:extLst>
              <a:ext uri="{FF2B5EF4-FFF2-40B4-BE49-F238E27FC236}">
                <a16:creationId xmlns:a16="http://schemas.microsoft.com/office/drawing/2014/main" id="{DF83EEA2-96D1-E28A-2A88-54CA17D9F19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15647184-3860-D146-C598-94D9ADED7160}"/>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Back story </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9658F9EE-0F5C-68B7-7664-1B0946F084D4}"/>
              </a:ext>
            </a:extLst>
          </p:cNvPr>
          <p:cNvSpPr>
            <a:spLocks noGrp="1"/>
          </p:cNvSpPr>
          <p:nvPr>
            <p:ph idx="1"/>
          </p:nvPr>
        </p:nvSpPr>
        <p:spPr>
          <a:xfrm>
            <a:off x="841248" y="3337269"/>
            <a:ext cx="10509504" cy="2905686"/>
          </a:xfrm>
        </p:spPr>
        <p:txBody>
          <a:bodyPr>
            <a:normAutofit/>
          </a:bodyPr>
          <a:lstStyle/>
          <a:p>
            <a:pPr marL="0" indent="0">
              <a:buNone/>
            </a:pPr>
            <a:r>
              <a:rPr lang="en-US" sz="2200">
                <a:solidFill>
                  <a:srgbClr val="FFFFFF"/>
                </a:solidFill>
              </a:rPr>
              <a:t>Once upon a time The Magic Forest was a place filled with life and joy. But one day, everything changed when suddenly the Evil Alvan invaded the peaceful forest, taking their most precious relic- The Heart of the Forest, a bright and powerful green gem that gives life and makes magic possible in the forest. Without this gem, the forest will not survive long and its citizens will become wild animals. The adventure begins when Hip and Hop, the apprentices take on the challenge to bring back The Heart of the Forest and defeat the evil plans of the Mighty Alvan. It will not be an easy task because the armies of evil will be getting in their way. However, our heroes might encounter allies as they progress further on their adventure. </a:t>
            </a:r>
          </a:p>
        </p:txBody>
      </p:sp>
      <p:sp>
        <p:nvSpPr>
          <p:cNvPr id="6" name="TextBox 5">
            <a:extLst>
              <a:ext uri="{FF2B5EF4-FFF2-40B4-BE49-F238E27FC236}">
                <a16:creationId xmlns:a16="http://schemas.microsoft.com/office/drawing/2014/main" id="{D1CB8EFF-8F38-8FF3-6462-CCB2D3A52CE4}"/>
              </a:ext>
            </a:extLst>
          </p:cNvPr>
          <p:cNvSpPr txBox="1"/>
          <p:nvPr/>
        </p:nvSpPr>
        <p:spPr>
          <a:xfrm>
            <a:off x="10312360" y="6531204"/>
            <a:ext cx="1879620" cy="261610"/>
          </a:xfrm>
          <a:prstGeom prst="rect">
            <a:avLst/>
          </a:prstGeom>
          <a:noFill/>
        </p:spPr>
        <p:txBody>
          <a:bodyPr wrap="square" rtlCol="0">
            <a:spAutoFit/>
          </a:bodyPr>
          <a:lstStyle/>
          <a:p>
            <a:r>
              <a:rPr lang="en-US" sz="1100" dirty="0">
                <a:solidFill>
                  <a:schemeClr val="accent1">
                    <a:lumMod val="40000"/>
                    <a:lumOff val="60000"/>
                  </a:schemeClr>
                </a:solidFill>
              </a:rPr>
              <a:t>Art from </a:t>
            </a:r>
            <a:r>
              <a:rPr lang="en-US" sz="1100" b="0" i="0" dirty="0">
                <a:solidFill>
                  <a:schemeClr val="accent1">
                    <a:lumMod val="40000"/>
                    <a:lumOff val="60000"/>
                  </a:schemeClr>
                </a:solidFill>
                <a:effectLst/>
                <a:latin typeface="Roboto" panose="02000000000000000000" pitchFamily="2" charset="0"/>
              </a:rPr>
              <a:t>(Adobe Stock, n.d.)</a:t>
            </a:r>
            <a:endParaRPr lang="en-US" sz="1100" dirty="0">
              <a:solidFill>
                <a:schemeClr val="accent1">
                  <a:lumMod val="40000"/>
                  <a:lumOff val="60000"/>
                </a:schemeClr>
              </a:solidFill>
            </a:endParaRPr>
          </a:p>
        </p:txBody>
      </p:sp>
    </p:spTree>
    <p:extLst>
      <p:ext uri="{BB962C8B-B14F-4D97-AF65-F5344CB8AC3E}">
        <p14:creationId xmlns:p14="http://schemas.microsoft.com/office/powerpoint/2010/main" val="2570668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picture containing tree&#10;&#10;Description automatically generated">
            <a:extLst>
              <a:ext uri="{FF2B5EF4-FFF2-40B4-BE49-F238E27FC236}">
                <a16:creationId xmlns:a16="http://schemas.microsoft.com/office/drawing/2014/main" id="{A2BC9647-D2B7-C5D9-3CAD-E394378D3F0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1310" b="24674"/>
          <a:stretch/>
        </p:blipFill>
        <p:spPr>
          <a:xfrm>
            <a:off x="20" y="10"/>
            <a:ext cx="12191979" cy="6857990"/>
          </a:xfrm>
          <a:prstGeom prst="rect">
            <a:avLst/>
          </a:prstGeom>
        </p:spPr>
      </p:pic>
      <p:sp>
        <p:nvSpPr>
          <p:cNvPr id="2" name="Title 1">
            <a:extLst>
              <a:ext uri="{FF2B5EF4-FFF2-40B4-BE49-F238E27FC236}">
                <a16:creationId xmlns:a16="http://schemas.microsoft.com/office/drawing/2014/main" id="{7B8B83E3-86DC-5647-A323-7FD491F5E3FE}"/>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Gameplay</a:t>
            </a:r>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843A8E23-923E-59DA-126F-340EE7AA880C}"/>
              </a:ext>
            </a:extLst>
          </p:cNvPr>
          <p:cNvSpPr>
            <a:spLocks noGrp="1"/>
          </p:cNvSpPr>
          <p:nvPr>
            <p:ph idx="1"/>
          </p:nvPr>
        </p:nvSpPr>
        <p:spPr>
          <a:xfrm>
            <a:off x="841248" y="3337269"/>
            <a:ext cx="10509504" cy="2905686"/>
          </a:xfrm>
        </p:spPr>
        <p:txBody>
          <a:bodyPr>
            <a:normAutofit/>
          </a:bodyPr>
          <a:lstStyle/>
          <a:p>
            <a:r>
              <a:rPr lang="en-US" sz="2200">
                <a:solidFill>
                  <a:srgbClr val="FFFFFF"/>
                </a:solidFill>
              </a:rPr>
              <a:t>The game will be played by using your mouse and keyboard. By using specific keys, you will be able to move your character: jump; crouch, collect items and interact with NPCs. By using your mouse, you will be able to attack and create special combos. The game itself will be fast action which will test the players’ abilities to make quick decisions and improve their gaming skills. The decisions that the players take during the course of the game, will help shape the outcome, because every choice matters. The story of the game is created to take approximately 4 hours. </a:t>
            </a:r>
          </a:p>
        </p:txBody>
      </p:sp>
      <p:sp>
        <p:nvSpPr>
          <p:cNvPr id="3" name="TextBox 2">
            <a:extLst>
              <a:ext uri="{FF2B5EF4-FFF2-40B4-BE49-F238E27FC236}">
                <a16:creationId xmlns:a16="http://schemas.microsoft.com/office/drawing/2014/main" id="{7CEDD0C0-9504-6CFC-AAC9-FD6DFF10484E}"/>
              </a:ext>
            </a:extLst>
          </p:cNvPr>
          <p:cNvSpPr txBox="1"/>
          <p:nvPr/>
        </p:nvSpPr>
        <p:spPr>
          <a:xfrm>
            <a:off x="10591800" y="6418317"/>
            <a:ext cx="1921933" cy="461665"/>
          </a:xfrm>
          <a:prstGeom prst="rect">
            <a:avLst/>
          </a:prstGeom>
          <a:noFill/>
        </p:spPr>
        <p:txBody>
          <a:bodyPr wrap="square" rtlCol="0">
            <a:spAutoFit/>
          </a:bodyPr>
          <a:lstStyle/>
          <a:p>
            <a:pPr>
              <a:spcAft>
                <a:spcPts val="600"/>
              </a:spcAft>
            </a:pPr>
            <a:r>
              <a:rPr lang="en-US" sz="1200" dirty="0">
                <a:solidFill>
                  <a:schemeClr val="accent1">
                    <a:lumMod val="40000"/>
                    <a:lumOff val="60000"/>
                  </a:schemeClr>
                </a:solidFill>
              </a:rPr>
              <a:t>Art by Julia Metzger on </a:t>
            </a:r>
            <a:r>
              <a:rPr lang="en-US" sz="1200" dirty="0" err="1">
                <a:solidFill>
                  <a:schemeClr val="accent1">
                    <a:lumMod val="40000"/>
                    <a:lumOff val="60000"/>
                  </a:schemeClr>
                </a:solidFill>
              </a:rPr>
              <a:t>Artstation</a:t>
            </a:r>
            <a:endParaRPr lang="en-US" sz="1200" dirty="0">
              <a:solidFill>
                <a:schemeClr val="accent1">
                  <a:lumMod val="40000"/>
                  <a:lumOff val="60000"/>
                </a:schemeClr>
              </a:solidFill>
            </a:endParaRPr>
          </a:p>
        </p:txBody>
      </p:sp>
    </p:spTree>
    <p:extLst>
      <p:ext uri="{BB962C8B-B14F-4D97-AF65-F5344CB8AC3E}">
        <p14:creationId xmlns:p14="http://schemas.microsoft.com/office/powerpoint/2010/main" val="3496396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picture containing old, arch, stone, ceiling&#10;&#10;Description automatically generated">
            <a:extLst>
              <a:ext uri="{FF2B5EF4-FFF2-40B4-BE49-F238E27FC236}">
                <a16:creationId xmlns:a16="http://schemas.microsoft.com/office/drawing/2014/main" id="{56E3CA70-EFB9-788A-D401-C23B2C072E0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3" y="-7"/>
            <a:ext cx="12191997" cy="6858000"/>
          </a:xfrm>
          <a:prstGeom prst="rect">
            <a:avLst/>
          </a:prstGeom>
        </p:spPr>
      </p:pic>
      <p:sp>
        <p:nvSpPr>
          <p:cNvPr id="2" name="Title 1">
            <a:extLst>
              <a:ext uri="{FF2B5EF4-FFF2-40B4-BE49-F238E27FC236}">
                <a16:creationId xmlns:a16="http://schemas.microsoft.com/office/drawing/2014/main" id="{F0A24A99-ED82-FCDB-2C84-DE0371061643}"/>
              </a:ext>
            </a:extLst>
          </p:cNvPr>
          <p:cNvSpPr>
            <a:spLocks noGrp="1"/>
          </p:cNvSpPr>
          <p:nvPr>
            <p:ph type="title"/>
          </p:nvPr>
        </p:nvSpPr>
        <p:spPr>
          <a:xfrm>
            <a:off x="2210936" y="844486"/>
            <a:ext cx="9484225" cy="1461778"/>
          </a:xfrm>
        </p:spPr>
        <p:txBody>
          <a:bodyPr>
            <a:normAutofit/>
          </a:bodyPr>
          <a:lstStyle/>
          <a:p>
            <a:r>
              <a:rPr lang="en-US" sz="4000" dirty="0"/>
              <a:t>Main and side goals</a:t>
            </a:r>
          </a:p>
        </p:txBody>
      </p:sp>
      <p:sp>
        <p:nvSpPr>
          <p:cNvPr id="2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27777" y="343104"/>
            <a:ext cx="975050" cy="84050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769451" y="970414"/>
            <a:ext cx="616956" cy="53182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aphicFrame>
        <p:nvGraphicFramePr>
          <p:cNvPr id="28" name="Content Placeholder 16">
            <a:extLst>
              <a:ext uri="{FF2B5EF4-FFF2-40B4-BE49-F238E27FC236}">
                <a16:creationId xmlns:a16="http://schemas.microsoft.com/office/drawing/2014/main" id="{9E322196-790B-8B1A-7E59-945F74134FA7}"/>
              </a:ext>
            </a:extLst>
          </p:cNvPr>
          <p:cNvGraphicFramePr>
            <a:graphicFrameLocks noGrp="1"/>
          </p:cNvGraphicFramePr>
          <p:nvPr>
            <p:ph idx="1"/>
            <p:extLst>
              <p:ext uri="{D42A27DB-BD31-4B8C-83A1-F6EECF244321}">
                <p14:modId xmlns:p14="http://schemas.microsoft.com/office/powerpoint/2010/main" val="2739014352"/>
              </p:ext>
            </p:extLst>
          </p:nvPr>
        </p:nvGraphicFramePr>
        <p:xfrm>
          <a:off x="525742" y="2530402"/>
          <a:ext cx="9484235" cy="3299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944A2EC-0285-90DA-2A71-C43C0A3219E3}"/>
              </a:ext>
            </a:extLst>
          </p:cNvPr>
          <p:cNvSpPr txBox="1"/>
          <p:nvPr/>
        </p:nvSpPr>
        <p:spPr>
          <a:xfrm>
            <a:off x="10087992" y="6398720"/>
            <a:ext cx="2104008" cy="430887"/>
          </a:xfrm>
          <a:prstGeom prst="rect">
            <a:avLst/>
          </a:prstGeom>
          <a:noFill/>
        </p:spPr>
        <p:txBody>
          <a:bodyPr wrap="square" rtlCol="0">
            <a:spAutoFit/>
          </a:bodyPr>
          <a:lstStyle/>
          <a:p>
            <a:r>
              <a:rPr lang="en-US" sz="1100" dirty="0"/>
              <a:t>Image by Mana Station in Unity Assets</a:t>
            </a:r>
          </a:p>
        </p:txBody>
      </p:sp>
    </p:spTree>
    <p:extLst>
      <p:ext uri="{BB962C8B-B14F-4D97-AF65-F5344CB8AC3E}">
        <p14:creationId xmlns:p14="http://schemas.microsoft.com/office/powerpoint/2010/main" val="275133772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04FDC-6FC6-A8C4-889C-54D7F02021DE}"/>
              </a:ext>
            </a:extLst>
          </p:cNvPr>
          <p:cNvSpPr>
            <a:spLocks noGrp="1"/>
          </p:cNvSpPr>
          <p:nvPr>
            <p:ph type="title"/>
          </p:nvPr>
        </p:nvSpPr>
        <p:spPr>
          <a:xfrm>
            <a:off x="8607845" y="371753"/>
            <a:ext cx="3091607" cy="1674905"/>
          </a:xfrm>
        </p:spPr>
        <p:txBody>
          <a:bodyPr anchor="b">
            <a:normAutofit/>
          </a:bodyPr>
          <a:lstStyle/>
          <a:p>
            <a:r>
              <a:rPr lang="en-GB" sz="4000" dirty="0"/>
              <a:t>Environment</a:t>
            </a:r>
            <a:br>
              <a:rPr lang="en-GB" sz="4000" dirty="0"/>
            </a:br>
            <a:r>
              <a:rPr lang="en-GB" sz="4000" dirty="0"/>
              <a:t>Village map</a:t>
            </a:r>
          </a:p>
        </p:txBody>
      </p:sp>
      <p:pic>
        <p:nvPicPr>
          <p:cNvPr id="5" name="Content Placeholder 4" descr="A picture containing plant&#10;&#10;Description automatically generated">
            <a:extLst>
              <a:ext uri="{FF2B5EF4-FFF2-40B4-BE49-F238E27FC236}">
                <a16:creationId xmlns:a16="http://schemas.microsoft.com/office/drawing/2014/main" id="{99702611-EF79-FB46-F511-EDD8F32692D8}"/>
              </a:ext>
            </a:extLst>
          </p:cNvPr>
          <p:cNvPicPr>
            <a:picLocks noChangeAspect="1"/>
          </p:cNvPicPr>
          <p:nvPr/>
        </p:nvPicPr>
        <p:blipFill rotWithShape="1">
          <a:blip r:embed="rId2">
            <a:extLst>
              <a:ext uri="{28A0092B-C50C-407E-A947-70E740481C1C}">
                <a14:useLocalDpi xmlns:a14="http://schemas.microsoft.com/office/drawing/2010/main" val="0"/>
              </a:ext>
            </a:extLst>
          </a:blip>
          <a:srcRect l="5022"/>
          <a:stretch/>
        </p:blipFill>
        <p:spPr>
          <a:xfrm>
            <a:off x="20" y="431"/>
            <a:ext cx="8115280" cy="6408311"/>
          </a:xfrm>
          <a:prstGeom prst="rect">
            <a:avLst/>
          </a:prstGeom>
        </p:spPr>
      </p:pic>
      <p:sp>
        <p:nvSpPr>
          <p:cNvPr id="9" name="Content Placeholder 8">
            <a:extLst>
              <a:ext uri="{FF2B5EF4-FFF2-40B4-BE49-F238E27FC236}">
                <a16:creationId xmlns:a16="http://schemas.microsoft.com/office/drawing/2014/main" id="{0A44F0EA-0B08-5D87-851B-89094A6A7888}"/>
              </a:ext>
            </a:extLst>
          </p:cNvPr>
          <p:cNvSpPr>
            <a:spLocks noGrp="1"/>
          </p:cNvSpPr>
          <p:nvPr>
            <p:ph idx="1"/>
          </p:nvPr>
        </p:nvSpPr>
        <p:spPr>
          <a:xfrm>
            <a:off x="8643193" y="2418408"/>
            <a:ext cx="2942813" cy="3540265"/>
          </a:xfrm>
        </p:spPr>
        <p:txBody>
          <a:bodyPr>
            <a:normAutofit/>
          </a:bodyPr>
          <a:lstStyle/>
          <a:p>
            <a:r>
              <a:rPr lang="en-US" sz="1600" dirty="0"/>
              <a:t>This drawing is taken from </a:t>
            </a:r>
            <a:r>
              <a:rPr lang="en-US" sz="1600" dirty="0" err="1"/>
              <a:t>Inkarnate</a:t>
            </a:r>
            <a:r>
              <a:rPr lang="en-US" sz="1600" dirty="0"/>
              <a:t> </a:t>
            </a:r>
            <a:r>
              <a:rPr lang="en-GB" sz="1400" b="0" i="0" dirty="0">
                <a:solidFill>
                  <a:srgbClr val="2C3E50"/>
                </a:solidFill>
                <a:effectLst/>
                <a:latin typeface="Roboto" panose="02000000000000000000" pitchFamily="2" charset="0"/>
              </a:rPr>
              <a:t>(reddit, 2021). </a:t>
            </a:r>
            <a:r>
              <a:rPr lang="en-GB" sz="1400" dirty="0">
                <a:solidFill>
                  <a:srgbClr val="2C3E50"/>
                </a:solidFill>
                <a:latin typeface="Roboto" panose="02000000000000000000" pitchFamily="2" charset="0"/>
              </a:rPr>
              <a:t>It represents the village from where the main characters will start their adventure. Unfortunately, the armies of skeletons have decided to attack the poor villagers and take over the area. The player must protect the innocent and defeat the skeleton armies before taking over the next task of the game.</a:t>
            </a:r>
            <a:br>
              <a:rPr lang="en-GB" sz="1400" dirty="0">
                <a:solidFill>
                  <a:srgbClr val="2C3E50"/>
                </a:solidFill>
                <a:latin typeface="Roboto" panose="02000000000000000000" pitchFamily="2" charset="0"/>
              </a:rPr>
            </a:br>
            <a:r>
              <a:rPr lang="en-GB" sz="1400" dirty="0">
                <a:solidFill>
                  <a:srgbClr val="2C3E50"/>
                </a:solidFill>
                <a:latin typeface="Roboto" panose="02000000000000000000" pitchFamily="2" charset="0"/>
              </a:rPr>
              <a:t>The skeleton army would patrol in random spawns of the village and would attack if the player is in sight. </a:t>
            </a:r>
            <a:endParaRPr lang="en-US" sz="2000" dirty="0"/>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24AF64-A88B-AA76-0FD8-44307A29D581}"/>
              </a:ext>
            </a:extLst>
          </p:cNvPr>
          <p:cNvSpPr txBox="1"/>
          <p:nvPr/>
        </p:nvSpPr>
        <p:spPr>
          <a:xfrm>
            <a:off x="8204199" y="6408741"/>
            <a:ext cx="3322539" cy="369332"/>
          </a:xfrm>
          <a:prstGeom prst="rect">
            <a:avLst/>
          </a:prstGeom>
          <a:noFill/>
        </p:spPr>
        <p:txBody>
          <a:bodyPr wrap="square" rtlCol="0">
            <a:spAutoFit/>
          </a:bodyPr>
          <a:lstStyle/>
          <a:p>
            <a:r>
              <a:rPr lang="en-US" dirty="0"/>
              <a:t>Art by </a:t>
            </a:r>
            <a:r>
              <a:rPr lang="en-US" b="0" i="0" dirty="0" err="1">
                <a:effectLst/>
                <a:latin typeface="IBMPlexSans"/>
              </a:rPr>
              <a:t>Oshutter</a:t>
            </a:r>
            <a:r>
              <a:rPr lang="en-US" dirty="0">
                <a:latin typeface="IBMPlexSans"/>
              </a:rPr>
              <a:t> </a:t>
            </a:r>
            <a:r>
              <a:rPr lang="en-US" dirty="0"/>
              <a:t>in reddit</a:t>
            </a:r>
          </a:p>
        </p:txBody>
      </p:sp>
    </p:spTree>
    <p:extLst>
      <p:ext uri="{BB962C8B-B14F-4D97-AF65-F5344CB8AC3E}">
        <p14:creationId xmlns:p14="http://schemas.microsoft.com/office/powerpoint/2010/main" val="3082017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C3DCE7-A85F-55AA-9272-894FAE44497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2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22A7A37A-833C-0DAF-C9D0-05832E68324E}"/>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Demo of the village map</a:t>
            </a:r>
            <a:endParaRPr lang="en-US" sz="4000" dirty="0"/>
          </a:p>
        </p:txBody>
      </p:sp>
      <p:cxnSp>
        <p:nvCxnSpPr>
          <p:cNvPr id="1049" name="Straight Connector 103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315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BD2C77-6BAD-A97D-8F93-A410362D1D84}"/>
              </a:ext>
            </a:extLst>
          </p:cNvPr>
          <p:cNvSpPr>
            <a:spLocks noGrp="1"/>
          </p:cNvSpPr>
          <p:nvPr>
            <p:ph type="title"/>
          </p:nvPr>
        </p:nvSpPr>
        <p:spPr>
          <a:xfrm>
            <a:off x="438913" y="859536"/>
            <a:ext cx="4832802" cy="1170432"/>
          </a:xfrm>
        </p:spPr>
        <p:txBody>
          <a:bodyPr anchor="b">
            <a:normAutofit/>
          </a:bodyPr>
          <a:lstStyle/>
          <a:p>
            <a:r>
              <a:rPr lang="en-GB" sz="3400" dirty="0"/>
              <a:t>Environment</a:t>
            </a:r>
            <a:br>
              <a:rPr lang="en-GB" sz="3400" dirty="0"/>
            </a:br>
            <a:r>
              <a:rPr lang="en-GB" sz="3400" dirty="0"/>
              <a:t>Main Character/s </a:t>
            </a:r>
          </a:p>
        </p:txBody>
      </p:sp>
      <p:sp>
        <p:nvSpPr>
          <p:cNvPr id="32" name="Rectangle 31">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A664504C-8913-B421-D043-B53A7D4276E6}"/>
              </a:ext>
            </a:extLst>
          </p:cNvPr>
          <p:cNvSpPr>
            <a:spLocks noGrp="1"/>
          </p:cNvSpPr>
          <p:nvPr>
            <p:ph idx="1"/>
          </p:nvPr>
        </p:nvSpPr>
        <p:spPr>
          <a:xfrm>
            <a:off x="438912" y="2512611"/>
            <a:ext cx="4832803" cy="3664351"/>
          </a:xfrm>
        </p:spPr>
        <p:txBody>
          <a:bodyPr>
            <a:normAutofit/>
          </a:bodyPr>
          <a:lstStyle/>
          <a:p>
            <a:endParaRPr lang="en-US" sz="1800" dirty="0"/>
          </a:p>
          <a:p>
            <a:r>
              <a:rPr lang="en-US" sz="1800" dirty="0"/>
              <a:t>The characters on the images are Hip(silver bunny) and Hop(brown bunny), the main characters of the game that will be controlled by the player/s. Their main goal is to restore the Forest from Alvan’s curse and return the Heart of the Forest back to the village. However, the characters must encounter Alvan’s army of minions to get to his lair, the castle. By lore, </a:t>
            </a:r>
            <a:r>
              <a:rPr lang="en-US" sz="1800" dirty="0" err="1"/>
              <a:t>Hip&amp;Hop</a:t>
            </a:r>
            <a:r>
              <a:rPr lang="en-US" sz="1800" dirty="0"/>
              <a:t> must cleanse the gem from the evil magic before them and the whole village become ordinary animals.  </a:t>
            </a:r>
          </a:p>
        </p:txBody>
      </p:sp>
      <p:pic>
        <p:nvPicPr>
          <p:cNvPr id="5" name="Content Placeholder 4">
            <a:extLst>
              <a:ext uri="{FF2B5EF4-FFF2-40B4-BE49-F238E27FC236}">
                <a16:creationId xmlns:a16="http://schemas.microsoft.com/office/drawing/2014/main" id="{F2490981-19FC-15FE-77F3-5F31B0BE2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2768" y="517600"/>
            <a:ext cx="2933904" cy="2743200"/>
          </a:xfrm>
          <a:prstGeom prst="rect">
            <a:avLst/>
          </a:prstGeom>
        </p:spPr>
      </p:pic>
      <p:pic>
        <p:nvPicPr>
          <p:cNvPr id="7" name="Picture 6" descr="A picture containing toy, doll&#10;&#10;Description automatically generated">
            <a:extLst>
              <a:ext uri="{FF2B5EF4-FFF2-40B4-BE49-F238E27FC236}">
                <a16:creationId xmlns:a16="http://schemas.microsoft.com/office/drawing/2014/main" id="{0E40DEF7-257F-7C47-24AD-A75434695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2768" y="3395662"/>
            <a:ext cx="3645448" cy="2743200"/>
          </a:xfrm>
          <a:prstGeom prst="rect">
            <a:avLst/>
          </a:prstGeom>
        </p:spPr>
      </p:pic>
      <p:sp>
        <p:nvSpPr>
          <p:cNvPr id="8" name="TextBox 7">
            <a:extLst>
              <a:ext uri="{FF2B5EF4-FFF2-40B4-BE49-F238E27FC236}">
                <a16:creationId xmlns:a16="http://schemas.microsoft.com/office/drawing/2014/main" id="{4A974F8E-8C89-E239-94B8-98FC814BEEDC}"/>
              </a:ext>
            </a:extLst>
          </p:cNvPr>
          <p:cNvSpPr txBox="1"/>
          <p:nvPr/>
        </p:nvSpPr>
        <p:spPr>
          <a:xfrm>
            <a:off x="7629525" y="6308095"/>
            <a:ext cx="4429125" cy="261610"/>
          </a:xfrm>
          <a:prstGeom prst="rect">
            <a:avLst/>
          </a:prstGeom>
          <a:noFill/>
        </p:spPr>
        <p:txBody>
          <a:bodyPr wrap="square" rtlCol="0">
            <a:spAutoFit/>
          </a:bodyPr>
          <a:lstStyle/>
          <a:p>
            <a:r>
              <a:rPr lang="en-GB" sz="1100" dirty="0"/>
              <a:t>Characters by Hit in unity asset store </a:t>
            </a:r>
            <a:r>
              <a:rPr lang="en-GB" sz="1100" b="0" i="0" dirty="0">
                <a:solidFill>
                  <a:srgbClr val="2C3E50"/>
                </a:solidFill>
                <a:effectLst/>
                <a:latin typeface="Roboto" panose="02000000000000000000" pitchFamily="2" charset="0"/>
              </a:rPr>
              <a:t>(assetstore.unity.com, n.d.)</a:t>
            </a:r>
            <a:endParaRPr lang="en-GB" sz="1100" dirty="0"/>
          </a:p>
        </p:txBody>
      </p:sp>
    </p:spTree>
    <p:extLst>
      <p:ext uri="{BB962C8B-B14F-4D97-AF65-F5344CB8AC3E}">
        <p14:creationId xmlns:p14="http://schemas.microsoft.com/office/powerpoint/2010/main" val="917316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30511</TotalTime>
  <Words>3130</Words>
  <Application>Microsoft Office PowerPoint</Application>
  <PresentationFormat>Widescreen</PresentationFormat>
  <Paragraphs>194</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IBMPlexSans</vt:lpstr>
      <vt:lpstr>Inter</vt:lpstr>
      <vt:lpstr>Open Sans</vt:lpstr>
      <vt:lpstr>Roboto</vt:lpstr>
      <vt:lpstr>Office Theme</vt:lpstr>
      <vt:lpstr>The Curse of The Magic Forest</vt:lpstr>
      <vt:lpstr>Content</vt:lpstr>
      <vt:lpstr>Overview</vt:lpstr>
      <vt:lpstr>Back story </vt:lpstr>
      <vt:lpstr>Gameplay</vt:lpstr>
      <vt:lpstr>Main and side goals</vt:lpstr>
      <vt:lpstr>Environment Village map</vt:lpstr>
      <vt:lpstr>Demo of the village map</vt:lpstr>
      <vt:lpstr>Environment Main Character/s </vt:lpstr>
      <vt:lpstr>Player controller</vt:lpstr>
      <vt:lpstr>Enemy AI Controller </vt:lpstr>
      <vt:lpstr>Enemy Boss AI Controller </vt:lpstr>
      <vt:lpstr>Controls</vt:lpstr>
      <vt:lpstr>Antagonists</vt:lpstr>
      <vt:lpstr>Antagonists</vt:lpstr>
      <vt:lpstr>Antagonists</vt:lpstr>
      <vt:lpstr>User Interface (UI) for new players</vt:lpstr>
      <vt:lpstr>User Interface (UI) for returning players</vt:lpstr>
      <vt:lpstr>Options Interface</vt:lpstr>
      <vt:lpstr>Research</vt:lpstr>
      <vt:lpstr>Research- Genshin Impact</vt:lpstr>
      <vt:lpstr>Research World Of Warcraft</vt:lpstr>
      <vt:lpstr>Research  Dungeons &amp; Dragons </vt:lpstr>
      <vt:lpstr>Asset List</vt:lpstr>
      <vt:lpstr>Development plan Timeline </vt:lpstr>
      <vt:lpstr>Audience and Revenue</vt:lpstr>
      <vt:lpstr>Legal and Ethical issues</vt:lpstr>
      <vt:lpstr>Technologies Justification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Curse of The Magic Forest</dc:title>
  <dc:creator>Lyubomira P Dimitrova</dc:creator>
  <cp:lastModifiedBy>Lyubomira P Dimitrova</cp:lastModifiedBy>
  <cp:revision>26</cp:revision>
  <dcterms:created xsi:type="dcterms:W3CDTF">2022-10-04T12:33:52Z</dcterms:created>
  <dcterms:modified xsi:type="dcterms:W3CDTF">2022-12-15T12:54:38Z</dcterms:modified>
</cp:coreProperties>
</file>